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media/image10.svg" ContentType="image/svg+xml"/>
  <Override PartName="/ppt/media/image12.svg" ContentType="image/svg+xml"/>
  <Override PartName="/ppt/media/image14.svg" ContentType="image/svg+xml"/>
  <Override PartName="/ppt/media/image17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5.svg" ContentType="image/svg+xml"/>
  <Override PartName="/ppt/media/image36.svg" ContentType="image/svg+xml"/>
  <Override PartName="/ppt/media/image42.svg" ContentType="image/svg+xml"/>
  <Override PartName="/ppt/media/image4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129"/>
  </p:notesMasterIdLst>
  <p:sldIdLst>
    <p:sldId id="256" r:id="rId2"/>
    <p:sldId id="257" r:id="rId3"/>
    <p:sldId id="361" r:id="rId4"/>
    <p:sldId id="362" r:id="rId5"/>
    <p:sldId id="363" r:id="rId6"/>
    <p:sldId id="364" r:id="rId7"/>
    <p:sldId id="367" r:id="rId8"/>
    <p:sldId id="366" r:id="rId9"/>
    <p:sldId id="368" r:id="rId10"/>
    <p:sldId id="369" r:id="rId11"/>
    <p:sldId id="396" r:id="rId12"/>
    <p:sldId id="398" r:id="rId13"/>
    <p:sldId id="400" r:id="rId14"/>
    <p:sldId id="399" r:id="rId15"/>
    <p:sldId id="395" r:id="rId16"/>
    <p:sldId id="393" r:id="rId17"/>
    <p:sldId id="394" r:id="rId18"/>
    <p:sldId id="272" r:id="rId19"/>
    <p:sldId id="390" r:id="rId20"/>
    <p:sldId id="392" r:id="rId21"/>
    <p:sldId id="384" r:id="rId22"/>
    <p:sldId id="380" r:id="rId23"/>
    <p:sldId id="370" r:id="rId24"/>
    <p:sldId id="385" r:id="rId25"/>
    <p:sldId id="386" r:id="rId26"/>
    <p:sldId id="388" r:id="rId27"/>
    <p:sldId id="382" r:id="rId28"/>
    <p:sldId id="383" r:id="rId29"/>
    <p:sldId id="381" r:id="rId30"/>
    <p:sldId id="260" r:id="rId31"/>
    <p:sldId id="387" r:id="rId32"/>
    <p:sldId id="371" r:id="rId33"/>
    <p:sldId id="389" r:id="rId34"/>
    <p:sldId id="375" r:id="rId35"/>
    <p:sldId id="376" r:id="rId36"/>
    <p:sldId id="372" r:id="rId37"/>
    <p:sldId id="377" r:id="rId38"/>
    <p:sldId id="378" r:id="rId39"/>
    <p:sldId id="278" r:id="rId40"/>
    <p:sldId id="271" r:id="rId41"/>
    <p:sldId id="267" r:id="rId42"/>
    <p:sldId id="379" r:id="rId43"/>
    <p:sldId id="268" r:id="rId44"/>
    <p:sldId id="269" r:id="rId45"/>
    <p:sldId id="279" r:id="rId46"/>
    <p:sldId id="280" r:id="rId47"/>
    <p:sldId id="285" r:id="rId48"/>
    <p:sldId id="281" r:id="rId49"/>
    <p:sldId id="282" r:id="rId50"/>
    <p:sldId id="283" r:id="rId51"/>
    <p:sldId id="284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5" r:id="rId82"/>
    <p:sldId id="316" r:id="rId83"/>
    <p:sldId id="317" r:id="rId84"/>
    <p:sldId id="318" r:id="rId85"/>
    <p:sldId id="319" r:id="rId86"/>
    <p:sldId id="320" r:id="rId87"/>
    <p:sldId id="321" r:id="rId88"/>
    <p:sldId id="322" r:id="rId89"/>
    <p:sldId id="323" r:id="rId90"/>
    <p:sldId id="324" r:id="rId91"/>
    <p:sldId id="325" r:id="rId92"/>
    <p:sldId id="326" r:id="rId93"/>
    <p:sldId id="327" r:id="rId94"/>
    <p:sldId id="328" r:id="rId95"/>
    <p:sldId id="329" r:id="rId96"/>
    <p:sldId id="330" r:id="rId97"/>
    <p:sldId id="331" r:id="rId98"/>
    <p:sldId id="332" r:id="rId99"/>
    <p:sldId id="333" r:id="rId100"/>
    <p:sldId id="334" r:id="rId101"/>
    <p:sldId id="335" r:id="rId102"/>
    <p:sldId id="336" r:id="rId103"/>
    <p:sldId id="337" r:id="rId104"/>
    <p:sldId id="338" r:id="rId105"/>
    <p:sldId id="339" r:id="rId106"/>
    <p:sldId id="340" r:id="rId107"/>
    <p:sldId id="341" r:id="rId108"/>
    <p:sldId id="342" r:id="rId109"/>
    <p:sldId id="343" r:id="rId110"/>
    <p:sldId id="344" r:id="rId111"/>
    <p:sldId id="345" r:id="rId112"/>
    <p:sldId id="346" r:id="rId113"/>
    <p:sldId id="347" r:id="rId114"/>
    <p:sldId id="348" r:id="rId115"/>
    <p:sldId id="349" r:id="rId116"/>
    <p:sldId id="350" r:id="rId117"/>
    <p:sldId id="351" r:id="rId118"/>
    <p:sldId id="352" r:id="rId119"/>
    <p:sldId id="353" r:id="rId120"/>
    <p:sldId id="354" r:id="rId121"/>
    <p:sldId id="355" r:id="rId122"/>
    <p:sldId id="356" r:id="rId123"/>
    <p:sldId id="357" r:id="rId124"/>
    <p:sldId id="358" r:id="rId125"/>
    <p:sldId id="359" r:id="rId126"/>
    <p:sldId id="360" r:id="rId127"/>
    <p:sldId id="277" r:id="rId128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BB6EA2-5CA2-7A7B-92D6-D1AAEE3E6B14}" name="Yoonseo Son" initials="YS" userId="cbd69bb55b1de58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1F5"/>
    <a:srgbClr val="F8F8F8"/>
    <a:srgbClr val="173A59"/>
    <a:srgbClr val="123980"/>
    <a:srgbClr val="C2C1CE"/>
    <a:srgbClr val="766D63"/>
    <a:srgbClr val="C6BDBF"/>
    <a:srgbClr val="E3E0E9"/>
    <a:srgbClr val="F7E8D5"/>
    <a:srgbClr val="0B2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13" autoAdjust="0"/>
    <p:restoredTop sz="95519" autoAdjust="0"/>
  </p:normalViewPr>
  <p:slideViewPr>
    <p:cSldViewPr snapToGrid="0" snapToObjects="1">
      <p:cViewPr varScale="1">
        <p:scale>
          <a:sx n="130" d="100"/>
          <a:sy n="130" d="100"/>
        </p:scale>
        <p:origin x="215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4188" y="96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notesMaster" Target="notesMasters/notesMaster1.xml"/><Relationship Id="rId130" Type="http://schemas.openxmlformats.org/officeDocument/2006/relationships/presProps" Target="presProps.xml"/><Relationship Id="rId131" Type="http://schemas.openxmlformats.org/officeDocument/2006/relationships/viewProps" Target="viewProps.xml"/><Relationship Id="rId132" Type="http://schemas.openxmlformats.org/officeDocument/2006/relationships/theme" Target="theme/theme1.xml"/><Relationship Id="rId133" Type="http://schemas.openxmlformats.org/officeDocument/2006/relationships/tableStyles" Target="tableStyles.xml"/><Relationship Id="rId134" Type="http://schemas.microsoft.com/office/2018/10/relationships/authors" Target="author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fld id="{C62F5BDC-DF39-4130-A15B-2B5970497F02}" type="datetimeFigureOut">
              <a:rPr lang="ko-KR" altLang="en-US" smtClean="0"/>
              <a:pPr/>
              <a:t>2025. 11. 12.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fld id="{76602CB4-0840-4378-A163-5EE26B803F9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780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81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79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6863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580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3993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783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618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065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49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790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bg>
      <p:bgPr>
        <a:solidFill>
          <a:srgbClr val="EF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195C89D9-5A5E-73C3-E879-3BF95E640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63" r="4646"/>
          <a:stretch/>
        </p:blipFill>
        <p:spPr>
          <a:xfrm>
            <a:off x="0" y="0"/>
            <a:ext cx="9906000" cy="687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838" y="1782184"/>
            <a:ext cx="8723212" cy="2387600"/>
          </a:xfrm>
        </p:spPr>
        <p:txBody>
          <a:bodyPr lIns="0" tIns="0" rIns="0" bIns="0" anchor="t"/>
          <a:lstStyle>
            <a:lvl1pPr algn="l">
              <a:defRPr sz="6000">
                <a:solidFill>
                  <a:srgbClr val="0070C0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838" y="592244"/>
            <a:ext cx="8723212" cy="4838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998C828-74EB-9C96-FCDD-36217263C7D6}"/>
              </a:ext>
            </a:extLst>
          </p:cNvPr>
          <p:cNvGrpSpPr/>
          <p:nvPr userDrawn="1"/>
        </p:nvGrpSpPr>
        <p:grpSpPr>
          <a:xfrm>
            <a:off x="8526283" y="215393"/>
            <a:ext cx="1195325" cy="437323"/>
            <a:chOff x="296546" y="305993"/>
            <a:chExt cx="1195325" cy="43732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19EDF71-0701-7225-0AD9-27ACE4E05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296546" y="305993"/>
              <a:ext cx="617257" cy="390131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2285491-8589-AB95-1FFB-4E7EAE209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661323" y="434688"/>
              <a:ext cx="830548" cy="308628"/>
            </a:xfrm>
            <a:prstGeom prst="rect">
              <a:avLst/>
            </a:prstGeom>
          </p:spPr>
        </p:pic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B26FDD6-34EE-D319-51F1-5E26EF5B3A18}"/>
              </a:ext>
            </a:extLst>
          </p:cNvPr>
          <p:cNvSpPr/>
          <p:nvPr userDrawn="1"/>
        </p:nvSpPr>
        <p:spPr>
          <a:xfrm>
            <a:off x="6211726" y="4930251"/>
            <a:ext cx="3303000" cy="1539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r">
              <a:spcBef>
                <a:spcPct val="50000"/>
              </a:spcBef>
            </a:pP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Tel: 02-453-4628</a:t>
            </a:r>
            <a:b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</a:b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Email: groove2u@tosky.co.kr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CB34AB6-FE2C-1292-BA48-19DD5BD349BB}"/>
              </a:ext>
            </a:extLst>
          </p:cNvPr>
          <p:cNvSpPr/>
          <p:nvPr userDrawn="1"/>
        </p:nvSpPr>
        <p:spPr>
          <a:xfrm>
            <a:off x="439838" y="4903702"/>
            <a:ext cx="3303000" cy="1539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l">
              <a:spcBef>
                <a:spcPct val="50000"/>
              </a:spcBef>
            </a:pP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COPYRIGHT 2014 BY TOSKY, ALL RIGHTES RESERVED.</a:t>
            </a:r>
          </a:p>
        </p:txBody>
      </p:sp>
    </p:spTree>
    <p:extLst>
      <p:ext uri="{BB962C8B-B14F-4D97-AF65-F5344CB8AC3E}">
        <p14:creationId xmlns:p14="http://schemas.microsoft.com/office/powerpoint/2010/main" val="41964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7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110" y="1081821"/>
            <a:ext cx="4756105" cy="109867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110" y="2180492"/>
            <a:ext cx="4756105" cy="14478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-599" y="1"/>
            <a:ext cx="459696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4921110" y="621446"/>
            <a:ext cx="4756105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4596363" y="3628292"/>
            <a:ext cx="5309637" cy="605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4"/>
          </p:nvPr>
        </p:nvSpPr>
        <p:spPr>
          <a:xfrm>
            <a:off x="4918417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3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7297615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4" name="텍스트 개체 틀 11"/>
          <p:cNvSpPr>
            <a:spLocks noGrp="1"/>
          </p:cNvSpPr>
          <p:nvPr>
            <p:ph type="body" sz="quarter" idx="16"/>
          </p:nvPr>
        </p:nvSpPr>
        <p:spPr>
          <a:xfrm>
            <a:off x="4918417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5" name="텍스트 개체 틀 11"/>
          <p:cNvSpPr>
            <a:spLocks noGrp="1"/>
          </p:cNvSpPr>
          <p:nvPr>
            <p:ph type="body" sz="quarter" idx="17"/>
          </p:nvPr>
        </p:nvSpPr>
        <p:spPr>
          <a:xfrm>
            <a:off x="7297615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06872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110" y="1081821"/>
            <a:ext cx="4756105" cy="109867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110" y="2180492"/>
            <a:ext cx="4756105" cy="14478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4921110" y="621446"/>
            <a:ext cx="4756105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4"/>
          </p:nvPr>
        </p:nvSpPr>
        <p:spPr>
          <a:xfrm>
            <a:off x="4918417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3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7297615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4" name="텍스트 개체 틀 11"/>
          <p:cNvSpPr>
            <a:spLocks noGrp="1"/>
          </p:cNvSpPr>
          <p:nvPr>
            <p:ph type="body" sz="quarter" idx="16"/>
          </p:nvPr>
        </p:nvSpPr>
        <p:spPr>
          <a:xfrm>
            <a:off x="4918417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5" name="텍스트 개체 틀 11"/>
          <p:cNvSpPr>
            <a:spLocks noGrp="1"/>
          </p:cNvSpPr>
          <p:nvPr>
            <p:ph type="body" sz="quarter" idx="17"/>
          </p:nvPr>
        </p:nvSpPr>
        <p:spPr>
          <a:xfrm>
            <a:off x="7297615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4874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3843" y="5190760"/>
            <a:ext cx="4693296" cy="109867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253843" y="4730385"/>
            <a:ext cx="4693296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55018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00" y="6356350"/>
            <a:ext cx="2767965" cy="365760"/>
          </a:xfrm>
        </p:spPr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4040" y="6356350"/>
            <a:ext cx="3678555" cy="36576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4670" y="6356350"/>
            <a:ext cx="2767965" cy="365760"/>
          </a:xfrm>
        </p:spPr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000" y="735965"/>
            <a:ext cx="2540000" cy="109855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000">
                <a:latin typeface="+mj-lt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36195"/>
            <a:ext cx="4693285" cy="39243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1pPr>
            <a:lvl2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2pPr>
            <a:lvl3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3pPr>
            <a:lvl4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4pPr>
            <a:lvl5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096E0AB6-DEBD-D13F-140A-A5EF8B3C8A73}"/>
              </a:ext>
            </a:extLst>
          </p:cNvPr>
          <p:cNvCxnSpPr>
            <a:cxnSpLocks/>
          </p:cNvCxnSpPr>
          <p:nvPr userDrawn="1"/>
        </p:nvCxnSpPr>
        <p:spPr>
          <a:xfrm>
            <a:off x="-8255" y="469900"/>
            <a:ext cx="9915525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B303AC7-B0EF-36B7-F59C-B51207DC3DC7}"/>
              </a:ext>
            </a:extLst>
          </p:cNvPr>
          <p:cNvCxnSpPr>
            <a:cxnSpLocks/>
          </p:cNvCxnSpPr>
          <p:nvPr userDrawn="1"/>
        </p:nvCxnSpPr>
        <p:spPr>
          <a:xfrm>
            <a:off x="-8255" y="6356350"/>
            <a:ext cx="9915525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7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1pPr>
            <a:lvl2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2pPr>
            <a:lvl3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3pPr>
            <a:lvl4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4pPr>
            <a:lvl5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2pPr>
            <a:lvl3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3pPr>
            <a:lvl4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4pPr>
            <a:lvl5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0" y="234462"/>
            <a:ext cx="253841" cy="502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2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2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2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2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8838653" y="142895"/>
            <a:ext cx="923509" cy="337876"/>
            <a:chOff x="296546" y="305993"/>
            <a:chExt cx="1195325" cy="437323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296546" y="305993"/>
              <a:ext cx="617257" cy="390131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661323" y="434688"/>
              <a:ext cx="830548" cy="308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51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 userDrawn="1"/>
        </p:nvSpPr>
        <p:spPr>
          <a:xfrm>
            <a:off x="0" y="3554305"/>
            <a:ext cx="9859107" cy="3303695"/>
          </a:xfrm>
          <a:prstGeom prst="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8831" y="950848"/>
            <a:ext cx="3577829" cy="95821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6098831" y="543740"/>
            <a:ext cx="3582303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0" y="234462"/>
            <a:ext cx="253841" cy="502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6098831" y="1909065"/>
            <a:ext cx="3553328" cy="12367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8838653" y="142895"/>
            <a:ext cx="923509" cy="337876"/>
            <a:chOff x="296546" y="305993"/>
            <a:chExt cx="1195325" cy="437323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296546" y="305993"/>
              <a:ext cx="617257" cy="390131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661323" y="434688"/>
              <a:ext cx="830548" cy="308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54634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65125"/>
            <a:ext cx="939863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825625"/>
            <a:ext cx="939863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6356350"/>
            <a:ext cx="2767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4040" y="6356350"/>
            <a:ext cx="3677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4670" y="6356350"/>
            <a:ext cx="2767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503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etendard ExtraBold" panose="02000903000000020004" pitchFamily="2" charset="-127"/>
          <a:ea typeface="Pretendard ExtraBold" panose="02000903000000020004" pitchFamily="2" charset="-127"/>
          <a:cs typeface="Pretendard ExtraBold" panose="02000903000000020004" pitchFamily="2" charset="-127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hyperlink" Target="https://tosky.co.kr/" TargetMode="External"/><Relationship Id="rId5" Type="http://schemas.openxmlformats.org/officeDocument/2006/relationships/hyperlink" Target="mailto:contact@tosky.co.kr?subject=&#47928;&#51032;&#46300;&#47549;&#45768;&#45796;" TargetMode="External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2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microsoft.com/office/2007/relationships/hdphoto" Target="../media/hdphoto8.wdp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6.png"/></Relationships>
</file>

<file path=ppt/slides/_rels/slide10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2.png"/></Relationships>
</file>

<file path=ppt/slides/_rels/slide10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3.png"/></Relationships>
</file>

<file path=ppt/slides/_rels/slide10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4.png"/></Relationships>
</file>

<file path=ppt/slides/_rels/slide10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5.png"/></Relationships>
</file>

<file path=ppt/slides/_rels/slide10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6.png"/></Relationships>
</file>

<file path=ppt/slides/_rels/slide10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7.png"/></Relationships>
</file>

<file path=ppt/slides/_rels/slide10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8.png"/></Relationships>
</file>

<file path=ppt/slides/_rels/slide10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9.png"/></Relationships>
</file>

<file path=ppt/slides/_rels/slide10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0.png"/></Relationships>
</file>

<file path=ppt/slides/_rels/slide10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1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2.png"/></Relationships>
</file>

<file path=ppt/slides/_rels/slide1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3.png"/></Relationships>
</file>

<file path=ppt/slides/_rels/slide1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4.png"/></Relationships>
</file>

<file path=ppt/slides/_rels/slide1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5.png"/></Relationships>
</file>

<file path=ppt/slides/_rels/slide1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6.png"/></Relationships>
</file>

<file path=ppt/slides/_rels/slide1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7.png"/></Relationships>
</file>

<file path=ppt/slides/_rels/slide1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8.png"/></Relationships>
</file>

<file path=ppt/slides/_rels/slide1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9.png"/></Relationships>
</file>

<file path=ppt/slides/_rels/slide1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0.png"/></Relationships>
</file>

<file path=ppt/slides/_rels/slide1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1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2.png"/></Relationships>
</file>

<file path=ppt/slides/_rels/slide1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3.png"/></Relationships>
</file>

<file path=ppt/slides/_rels/slide1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4.png"/></Relationships>
</file>

<file path=ppt/slides/_rels/slide1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5.png"/></Relationships>
</file>

<file path=ppt/slides/_rels/slide1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6.png"/></Relationships>
</file>

<file path=ppt/slides/_rels/slide1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7.png"/></Relationships>
</file>

<file path=ppt/slides/_rels/slide1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8.png"/><Relationship Id="rId3" Type="http://schemas.openxmlformats.org/officeDocument/2006/relationships/hyperlink" Target="http://www.kidswb.com/games" TargetMode="External"/></Relationships>
</file>

<file path=ppt/slides/_rels/slide1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1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3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4.png"/><Relationship Id="rId3" Type="http://schemas.openxmlformats.org/officeDocument/2006/relationships/image" Target="../media/image85.jpe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1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5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6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svg"/><Relationship Id="rId4" Type="http://schemas.openxmlformats.org/officeDocument/2006/relationships/image" Target="../media/image9.png"/><Relationship Id="rId5" Type="http://schemas.openxmlformats.org/officeDocument/2006/relationships/image" Target="../media/image10.svg"/><Relationship Id="rId6" Type="http://schemas.openxmlformats.org/officeDocument/2006/relationships/image" Target="../media/image11.png"/><Relationship Id="rId7" Type="http://schemas.openxmlformats.org/officeDocument/2006/relationships/image" Target="../media/image12.svg"/><Relationship Id="rId8" Type="http://schemas.openxmlformats.org/officeDocument/2006/relationships/image" Target="../media/image13.png"/><Relationship Id="rId9" Type="http://schemas.openxmlformats.org/officeDocument/2006/relationships/image" Target="../media/image14.sv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7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4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5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6.jpe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7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8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9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0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svg"/><Relationship Id="rId5" Type="http://schemas.openxmlformats.org/officeDocument/2006/relationships/image" Target="../media/image18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2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3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4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5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6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7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8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9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0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1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svg"/><Relationship Id="rId4" Type="http://schemas.openxmlformats.org/officeDocument/2006/relationships/image" Target="../media/image21.png"/><Relationship Id="rId5" Type="http://schemas.openxmlformats.org/officeDocument/2006/relationships/image" Target="../media/image22.svg"/><Relationship Id="rId6" Type="http://schemas.openxmlformats.org/officeDocument/2006/relationships/image" Target="../media/image23.png"/><Relationship Id="rId7" Type="http://schemas.openxmlformats.org/officeDocument/2006/relationships/image" Target="../media/image24.svg"/><Relationship Id="rId8" Type="http://schemas.openxmlformats.org/officeDocument/2006/relationships/image" Target="../media/image25.png"/><Relationship Id="rId9" Type="http://schemas.openxmlformats.org/officeDocument/2006/relationships/image" Target="../media/image26.sv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2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3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4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5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6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7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8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9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0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svg"/><Relationship Id="rId4" Type="http://schemas.openxmlformats.org/officeDocument/2006/relationships/image" Target="../media/image29.png"/><Relationship Id="rId5" Type="http://schemas.openxmlformats.org/officeDocument/2006/relationships/image" Target="../media/image30.svg"/><Relationship Id="rId6" Type="http://schemas.openxmlformats.org/officeDocument/2006/relationships/image" Target="../media/image31.png"/><Relationship Id="rId7" Type="http://schemas.openxmlformats.org/officeDocument/2006/relationships/image" Target="../media/image32.sv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2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3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4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5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6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7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8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9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0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1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svg"/><Relationship Id="rId4" Type="http://schemas.openxmlformats.org/officeDocument/2006/relationships/image" Target="../media/image31.png"/><Relationship Id="rId5" Type="http://schemas.openxmlformats.org/officeDocument/2006/relationships/image" Target="../media/image35.svg"/><Relationship Id="rId6" Type="http://schemas.openxmlformats.org/officeDocument/2006/relationships/image" Target="../media/image21.png"/><Relationship Id="rId7" Type="http://schemas.openxmlformats.org/officeDocument/2006/relationships/image" Target="../media/image36.sv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2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3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4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5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6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7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8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9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0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1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microsoft.com/office/2007/relationships/hdphoto" Target="../media/hdphoto3.wdp"/><Relationship Id="rId4" Type="http://schemas.openxmlformats.org/officeDocument/2006/relationships/image" Target="../media/image37.png"/><Relationship Id="rId5" Type="http://schemas.microsoft.com/office/2007/relationships/hdphoto" Target="../media/hdphoto4.wdp"/><Relationship Id="rId6" Type="http://schemas.openxmlformats.org/officeDocument/2006/relationships/image" Target="../media/image38.png"/><Relationship Id="rId7" Type="http://schemas.microsoft.com/office/2007/relationships/hdphoto" Target="../media/hdphoto5.wdp"/><Relationship Id="rId8" Type="http://schemas.openxmlformats.org/officeDocument/2006/relationships/image" Target="../media/image39.png"/><Relationship Id="rId9" Type="http://schemas.microsoft.com/office/2007/relationships/hdphoto" Target="../media/hdphoto6.wdp"/><Relationship Id="rId10" Type="http://schemas.openxmlformats.org/officeDocument/2006/relationships/image" Target="../media/image40.png"/><Relationship Id="rId11" Type="http://schemas.microsoft.com/office/2007/relationships/hdphoto" Target="../media/hdphoto7.wdp"/><Relationship Id="rId12" Type="http://schemas.openxmlformats.org/officeDocument/2006/relationships/image" Target="../media/image6.png"/><Relationship Id="rId13" Type="http://schemas.openxmlformats.org/officeDocument/2006/relationships/image" Target="../media/image41.png"/><Relationship Id="rId14" Type="http://schemas.openxmlformats.org/officeDocument/2006/relationships/image" Target="../media/image42.svg"/><Relationship Id="rId15" Type="http://schemas.openxmlformats.org/officeDocument/2006/relationships/image" Target="../media/image43.png"/><Relationship Id="rId16" Type="http://schemas.openxmlformats.org/officeDocument/2006/relationships/image" Target="../media/image44.svg"/><Relationship Id="rId17" Type="http://schemas.openxmlformats.org/officeDocument/2006/relationships/image" Target="../media/image45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2.pn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3.pn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4.pn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5.pn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6.png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7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8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9.png"/></Relationships>
</file>

<file path=ppt/slides/_rels/slide9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0.png"/></Relationships>
</file>

<file path=ppt/slides/_rels/slide9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C:/Users/skjkj/AppData/Roaming/PolarisOffice/ETemp/20852_21819112/ImageTmp/image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863" r="4646"/>
          <a:stretch>
            <a:fillRect/>
          </a:stretch>
        </p:blipFill>
        <p:spPr>
          <a:xfrm>
            <a:off x="-12065" y="-12700"/>
            <a:ext cx="9906635" cy="6871335"/>
          </a:xfrm>
          <a:prstGeom prst="rect">
            <a:avLst/>
          </a:prstGeom>
          <a:noFill/>
        </p:spPr>
      </p:pic>
      <p:sp>
        <p:nvSpPr>
          <p:cNvPr id="73" name="원형 72"/>
          <p:cNvSpPr/>
          <p:nvPr/>
        </p:nvSpPr>
        <p:spPr>
          <a:xfrm rot="5400000">
            <a:off x="8440420" y="3770630"/>
            <a:ext cx="2908300" cy="2908300"/>
          </a:xfrm>
          <a:prstGeom prst="pie">
            <a:avLst>
              <a:gd name="adj1" fmla="val 0"/>
              <a:gd name="adj2" fmla="val 10832931"/>
            </a:avLst>
          </a:prstGeom>
          <a:solidFill>
            <a:srgbClr val="E4F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원형 71"/>
          <p:cNvSpPr/>
          <p:nvPr/>
        </p:nvSpPr>
        <p:spPr>
          <a:xfrm rot="5400000">
            <a:off x="4386580" y="629285"/>
            <a:ext cx="1379220" cy="1379220"/>
          </a:xfrm>
          <a:prstGeom prst="pie">
            <a:avLst/>
          </a:prstGeom>
          <a:solidFill>
            <a:srgbClr val="E4F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6705" y="1426845"/>
            <a:ext cx="4520565" cy="2387600"/>
          </a:xfrm>
        </p:spPr>
        <p:txBody>
          <a:bodyPr lIns="0" tIns="0" rIns="0" bIns="0">
            <a:noAutofit/>
          </a:bodyPr>
          <a:lstStyle/>
          <a:p>
            <a:pPr algn="l"/>
            <a:r>
              <a:rPr lang="en-US" altLang="ko-KR" sz="3600" dirty="0">
                <a:solidFill>
                  <a:srgbClr val="197DCC"/>
                </a:solidFill>
              </a:rPr>
              <a:t>TOSKY</a:t>
            </a:r>
            <a:br>
              <a:rPr lang="en-US" altLang="ko-KR" sz="3600" dirty="0"/>
            </a:br>
            <a:r>
              <a:rPr lang="en-US" altLang="ko-KR" sz="3600" spc="-150" dirty="0"/>
              <a:t>BUILDING SYSTEMS</a:t>
            </a:r>
            <a:br>
              <a:rPr lang="en-US" altLang="ko-KR" sz="3600" dirty="0"/>
            </a:br>
            <a:r>
              <a:rPr lang="en-US" altLang="ko-KR" sz="3600" dirty="0"/>
              <a:t>BASED ON</a:t>
            </a:r>
            <a:br>
              <a:rPr lang="en-US" altLang="ko-KR" sz="3600" dirty="0"/>
            </a:br>
            <a:r>
              <a:rPr lang="en-US" altLang="ko-KR" sz="3600" dirty="0">
                <a:solidFill>
                  <a:srgbClr val="197DCC"/>
                </a:solidFill>
              </a:rPr>
              <a:t>THE CLOUD</a:t>
            </a:r>
            <a:endParaRPr lang="ko-KR" altLang="en-US" sz="3600" dirty="0">
              <a:solidFill>
                <a:srgbClr val="197DCC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358890" y="5034280"/>
            <a:ext cx="3303270" cy="1713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216000" rtlCol="0" anchor="b"/>
          <a:lstStyle/>
          <a:p>
            <a:pPr algn="r">
              <a:spcBef>
                <a:spcPct val="50000"/>
              </a:spcBef>
            </a:pP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Website: tosky.co.kr</a:t>
            </a:r>
            <a:b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</a:b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Tel: 02-453-4628</a:t>
            </a:r>
            <a:b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</a:b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Email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: </a:t>
            </a:r>
            <a:r>
              <a:rPr lang="en-US" altLang="ko-KR" sz="1200" u="sng" dirty="0">
                <a:solidFill>
                  <a:srgbClr val="0097A7"/>
                </a:solidFill>
                <a:latin typeface="Arial" panose="020B0604020202020204" pitchFamily="34" charset="0"/>
                <a:cs typeface="Pretendard Light" panose="02000403000000020004" pitchFamily="2" charset="-127"/>
              </a:rPr>
              <a:t>groove2u</a:t>
            </a:r>
            <a:r>
              <a:rPr lang="en-US" altLang="ko-KR" sz="120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</a:rPr>
              <a:t>@tosky.co.kr</a:t>
            </a:r>
            <a:endParaRPr lang="en-US" altLang="ko-KR" sz="1100" dirty="0">
              <a:solidFill>
                <a:schemeClr val="bg1">
                  <a:lumMod val="50000"/>
                </a:schemeClr>
              </a:solidFill>
              <a:latin typeface="+mn-ea"/>
              <a:cs typeface="Pretendard Light" panose="02000403000000020004" pitchFamily="2" charset="-127"/>
            </a:endParaRPr>
          </a:p>
          <a:p>
            <a:pPr algn="r">
              <a:spcBef>
                <a:spcPct val="50000"/>
              </a:spcBef>
            </a:pP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COPYRIGHT 2014 BY TOSKY, ALL RIGHTES RESERVED.</a:t>
            </a:r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306705" y="3877310"/>
            <a:ext cx="4520565" cy="721995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B2B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From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B2C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complete system development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/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Maintenance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Data Lake Construction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,</a:t>
            </a:r>
          </a:p>
          <a:p>
            <a:pPr algn="l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providing knowledge services combined with artificial intelligence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We are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/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5" name="자유형 44">
            <a:hlinkClick r:id="rId4"/>
          </p:cNvPr>
          <p:cNvSpPr/>
          <p:nvPr/>
        </p:nvSpPr>
        <p:spPr>
          <a:xfrm>
            <a:off x="306705" y="4876800"/>
            <a:ext cx="1440180" cy="360045"/>
          </a:xfrm>
          <a:custGeom>
            <a:avLst/>
            <a:gdLst>
              <a:gd name="connsiteX0" fmla="*/ 1669080 w 1933637"/>
              <a:gd name="connsiteY0" fmla="*/ 0 h 448613"/>
              <a:gd name="connsiteX1" fmla="*/ 1866212 w 1933637"/>
              <a:gd name="connsiteY1" fmla="*/ 0 h 448613"/>
              <a:gd name="connsiteX2" fmla="*/ 1933636 w 1933637"/>
              <a:gd name="connsiteY2" fmla="*/ 67424 h 448613"/>
              <a:gd name="connsiteX3" fmla="*/ 1933636 w 1933637"/>
              <a:gd name="connsiteY3" fmla="*/ 208721 h 448613"/>
              <a:gd name="connsiteX4" fmla="*/ 1931521 w 1933637"/>
              <a:gd name="connsiteY4" fmla="*/ 213827 h 448613"/>
              <a:gd name="connsiteX5" fmla="*/ 1933637 w 1933637"/>
              <a:gd name="connsiteY5" fmla="*/ 224307 h 448613"/>
              <a:gd name="connsiteX6" fmla="*/ 1933636 w 1933637"/>
              <a:gd name="connsiteY6" fmla="*/ 224307 h 448613"/>
              <a:gd name="connsiteX7" fmla="*/ 1709330 w 1933637"/>
              <a:gd name="connsiteY7" fmla="*/ 448613 h 448613"/>
              <a:gd name="connsiteX8" fmla="*/ 224306 w 1933637"/>
              <a:gd name="connsiteY8" fmla="*/ 448612 h 448613"/>
              <a:gd name="connsiteX9" fmla="*/ 224299 w 1933637"/>
              <a:gd name="connsiteY9" fmla="*/ 448611 h 448613"/>
              <a:gd name="connsiteX10" fmla="*/ 71102 w 1933637"/>
              <a:gd name="connsiteY10" fmla="*/ 448611 h 448613"/>
              <a:gd name="connsiteX11" fmla="*/ 0 w 1933637"/>
              <a:gd name="connsiteY11" fmla="*/ 377509 h 448613"/>
              <a:gd name="connsiteX12" fmla="*/ 0 w 1933637"/>
              <a:gd name="connsiteY12" fmla="*/ 228504 h 448613"/>
              <a:gd name="connsiteX13" fmla="*/ 570 w 1933637"/>
              <a:gd name="connsiteY13" fmla="*/ 227129 h 448613"/>
              <a:gd name="connsiteX14" fmla="*/ 0 w 1933637"/>
              <a:gd name="connsiteY14" fmla="*/ 224307 h 448613"/>
              <a:gd name="connsiteX15" fmla="*/ 17627 w 1933637"/>
              <a:gd name="connsiteY15" fmla="*/ 136997 h 448613"/>
              <a:gd name="connsiteX16" fmla="*/ 224306 w 1933637"/>
              <a:gd name="connsiteY16" fmla="*/ 1 h 448613"/>
              <a:gd name="connsiteX17" fmla="*/ 1669075 w 1933637"/>
              <a:gd name="connsiteY17" fmla="*/ 1 h 44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33637" h="448613">
                <a:moveTo>
                  <a:pt x="1669080" y="0"/>
                </a:moveTo>
                <a:lnTo>
                  <a:pt x="1866212" y="0"/>
                </a:lnTo>
                <a:cubicBezTo>
                  <a:pt x="1903449" y="0"/>
                  <a:pt x="1933636" y="30187"/>
                  <a:pt x="1933636" y="67424"/>
                </a:cubicBezTo>
                <a:lnTo>
                  <a:pt x="1933636" y="208721"/>
                </a:lnTo>
                <a:lnTo>
                  <a:pt x="1931521" y="213827"/>
                </a:lnTo>
                <a:lnTo>
                  <a:pt x="1933637" y="224307"/>
                </a:lnTo>
                <a:lnTo>
                  <a:pt x="1933636" y="224307"/>
                </a:lnTo>
                <a:cubicBezTo>
                  <a:pt x="1933636" y="348188"/>
                  <a:pt x="1833211" y="448613"/>
                  <a:pt x="1709330" y="448613"/>
                </a:cubicBezTo>
                <a:lnTo>
                  <a:pt x="224306" y="448612"/>
                </a:lnTo>
                <a:lnTo>
                  <a:pt x="224299" y="448611"/>
                </a:lnTo>
                <a:lnTo>
                  <a:pt x="71102" y="448611"/>
                </a:lnTo>
                <a:cubicBezTo>
                  <a:pt x="31833" y="448611"/>
                  <a:pt x="0" y="416778"/>
                  <a:pt x="0" y="377509"/>
                </a:cubicBezTo>
                <a:lnTo>
                  <a:pt x="0" y="228504"/>
                </a:lnTo>
                <a:lnTo>
                  <a:pt x="570" y="227129"/>
                </a:lnTo>
                <a:lnTo>
                  <a:pt x="0" y="224307"/>
                </a:lnTo>
                <a:lnTo>
                  <a:pt x="17627" y="136997"/>
                </a:lnTo>
                <a:cubicBezTo>
                  <a:pt x="51679" y="56490"/>
                  <a:pt x="131395" y="1"/>
                  <a:pt x="224306" y="1"/>
                </a:cubicBezTo>
                <a:lnTo>
                  <a:pt x="1669075" y="1"/>
                </a:lnTo>
                <a:close/>
              </a:path>
            </a:pathLst>
          </a:custGeom>
          <a:solidFill>
            <a:srgbClr val="197DCC"/>
          </a:solidFill>
          <a:ln>
            <a:noFill/>
          </a:ln>
          <a:effectLst>
            <a:outerShdw blurRad="266700" dist="38100" dir="5400000" algn="t" rotWithShape="0">
              <a:srgbClr val="197DC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+mj-lt"/>
                <a:ea typeface="+mj-ea"/>
              </a:rPr>
              <a:t>Learn More</a:t>
            </a:r>
          </a:p>
        </p:txBody>
      </p:sp>
      <p:sp>
        <p:nvSpPr>
          <p:cNvPr id="57" name="자유형 56">
            <a:hlinkClick r:id="rId5"/>
          </p:cNvPr>
          <p:cNvSpPr/>
          <p:nvPr/>
        </p:nvSpPr>
        <p:spPr>
          <a:xfrm>
            <a:off x="1922780" y="4876800"/>
            <a:ext cx="1440180" cy="360045"/>
          </a:xfrm>
          <a:custGeom>
            <a:avLst/>
            <a:gdLst>
              <a:gd name="connsiteX0" fmla="*/ 1670253 w 1933637"/>
              <a:gd name="connsiteY0" fmla="*/ 0 h 448613"/>
              <a:gd name="connsiteX1" fmla="*/ 1865039 w 1933637"/>
              <a:gd name="connsiteY1" fmla="*/ 0 h 448613"/>
              <a:gd name="connsiteX2" fmla="*/ 1933636 w 1933637"/>
              <a:gd name="connsiteY2" fmla="*/ 68597 h 448613"/>
              <a:gd name="connsiteX3" fmla="*/ 1933636 w 1933637"/>
              <a:gd name="connsiteY3" fmla="*/ 212356 h 448613"/>
              <a:gd name="connsiteX4" fmla="*/ 1932015 w 1933637"/>
              <a:gd name="connsiteY4" fmla="*/ 216271 h 448613"/>
              <a:gd name="connsiteX5" fmla="*/ 1933637 w 1933637"/>
              <a:gd name="connsiteY5" fmla="*/ 224307 h 448613"/>
              <a:gd name="connsiteX6" fmla="*/ 1933636 w 1933637"/>
              <a:gd name="connsiteY6" fmla="*/ 224307 h 448613"/>
              <a:gd name="connsiteX7" fmla="*/ 1709330 w 1933637"/>
              <a:gd name="connsiteY7" fmla="*/ 448613 h 448613"/>
              <a:gd name="connsiteX8" fmla="*/ 224306 w 1933637"/>
              <a:gd name="connsiteY8" fmla="*/ 448612 h 448613"/>
              <a:gd name="connsiteX9" fmla="*/ 224300 w 1933637"/>
              <a:gd name="connsiteY9" fmla="*/ 448611 h 448613"/>
              <a:gd name="connsiteX10" fmla="*/ 66518 w 1933637"/>
              <a:gd name="connsiteY10" fmla="*/ 448611 h 448613"/>
              <a:gd name="connsiteX11" fmla="*/ 1 w 1933637"/>
              <a:gd name="connsiteY11" fmla="*/ 382094 h 448613"/>
              <a:gd name="connsiteX12" fmla="*/ 1 w 1933637"/>
              <a:gd name="connsiteY12" fmla="*/ 242695 h 448613"/>
              <a:gd name="connsiteX13" fmla="*/ 2496 w 1933637"/>
              <a:gd name="connsiteY13" fmla="*/ 236671 h 448613"/>
              <a:gd name="connsiteX14" fmla="*/ 0 w 1933637"/>
              <a:gd name="connsiteY14" fmla="*/ 224307 h 448613"/>
              <a:gd name="connsiteX15" fmla="*/ 17627 w 1933637"/>
              <a:gd name="connsiteY15" fmla="*/ 136997 h 448613"/>
              <a:gd name="connsiteX16" fmla="*/ 224306 w 1933637"/>
              <a:gd name="connsiteY16" fmla="*/ 1 h 448613"/>
              <a:gd name="connsiteX17" fmla="*/ 1670248 w 1933637"/>
              <a:gd name="connsiteY17" fmla="*/ 1 h 44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33637" h="448613">
                <a:moveTo>
                  <a:pt x="1670253" y="0"/>
                </a:moveTo>
                <a:lnTo>
                  <a:pt x="1865039" y="0"/>
                </a:lnTo>
                <a:cubicBezTo>
                  <a:pt x="1902924" y="0"/>
                  <a:pt x="1933636" y="30712"/>
                  <a:pt x="1933636" y="68597"/>
                </a:cubicBezTo>
                <a:lnTo>
                  <a:pt x="1933636" y="212356"/>
                </a:lnTo>
                <a:lnTo>
                  <a:pt x="1932015" y="216271"/>
                </a:lnTo>
                <a:lnTo>
                  <a:pt x="1933637" y="224307"/>
                </a:lnTo>
                <a:lnTo>
                  <a:pt x="1933636" y="224307"/>
                </a:lnTo>
                <a:cubicBezTo>
                  <a:pt x="1933636" y="348188"/>
                  <a:pt x="1833211" y="448613"/>
                  <a:pt x="1709330" y="448613"/>
                </a:cubicBezTo>
                <a:lnTo>
                  <a:pt x="224306" y="448612"/>
                </a:lnTo>
                <a:lnTo>
                  <a:pt x="224300" y="448611"/>
                </a:lnTo>
                <a:lnTo>
                  <a:pt x="66518" y="448611"/>
                </a:lnTo>
                <a:cubicBezTo>
                  <a:pt x="29782" y="448611"/>
                  <a:pt x="1" y="418830"/>
                  <a:pt x="1" y="382094"/>
                </a:cubicBezTo>
                <a:lnTo>
                  <a:pt x="1" y="242695"/>
                </a:lnTo>
                <a:lnTo>
                  <a:pt x="2496" y="236671"/>
                </a:lnTo>
                <a:lnTo>
                  <a:pt x="0" y="224307"/>
                </a:lnTo>
                <a:lnTo>
                  <a:pt x="17627" y="136997"/>
                </a:lnTo>
                <a:cubicBezTo>
                  <a:pt x="51679" y="56490"/>
                  <a:pt x="131395" y="1"/>
                  <a:pt x="224306" y="1"/>
                </a:cubicBezTo>
                <a:lnTo>
                  <a:pt x="1670248" y="1"/>
                </a:lnTo>
                <a:close/>
              </a:path>
            </a:pathLst>
          </a:custGeom>
          <a:ln>
            <a:solidFill>
              <a:srgbClr val="ADD4F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rgbClr val="197DCC"/>
                </a:solidFill>
                <a:latin typeface="+mj-lt"/>
                <a:ea typeface="+mj-ea"/>
              </a:rPr>
              <a:t>Contact 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200" y="5793740"/>
            <a:ext cx="1072515" cy="692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2014</a:t>
            </a:r>
            <a:endParaRPr lang="en-US" altLang="ko-KR" sz="2000" dirty="0"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</a:rPr>
              <a:t>TOSKY's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</a:rPr>
              <a:t> Beginning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691005" y="5793740"/>
            <a:ext cx="1007110" cy="684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100</a:t>
            </a:r>
            <a:r>
              <a:rPr lang="en-US" altLang="ko-KR" sz="2400" dirty="0"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+</a:t>
            </a:r>
            <a:endParaRPr lang="en-US" altLang="ko-KR" sz="2000" dirty="0"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</a:rPr>
              <a:t>Services Together</a:t>
            </a:r>
          </a:p>
        </p:txBody>
      </p:sp>
      <p:sp>
        <p:nvSpPr>
          <p:cNvPr id="65" name="원형 64"/>
          <p:cNvSpPr/>
          <p:nvPr/>
        </p:nvSpPr>
        <p:spPr>
          <a:xfrm rot="5400000">
            <a:off x="306705" y="5767705"/>
            <a:ext cx="203835" cy="203835"/>
          </a:xfrm>
          <a:prstGeom prst="pi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66" name="원형 65"/>
          <p:cNvSpPr/>
          <p:nvPr/>
        </p:nvSpPr>
        <p:spPr>
          <a:xfrm rot="5400000">
            <a:off x="1661795" y="5781675"/>
            <a:ext cx="203835" cy="203835"/>
          </a:xfrm>
          <a:prstGeom prst="pi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71" name="자유형 70"/>
          <p:cNvSpPr/>
          <p:nvPr/>
        </p:nvSpPr>
        <p:spPr>
          <a:xfrm>
            <a:off x="5078730" y="245110"/>
            <a:ext cx="4599940" cy="5485765"/>
          </a:xfrm>
          <a:custGeom>
            <a:avLst/>
            <a:gdLst>
              <a:gd name="connsiteX0" fmla="*/ 2066120 w 4692470"/>
              <a:gd name="connsiteY0" fmla="*/ 0 h 5485507"/>
              <a:gd name="connsiteX1" fmla="*/ 4612818 w 4692470"/>
              <a:gd name="connsiteY1" fmla="*/ 0 h 5485507"/>
              <a:gd name="connsiteX2" fmla="*/ 4692470 w 4692470"/>
              <a:gd name="connsiteY2" fmla="*/ 79652 h 5485507"/>
              <a:gd name="connsiteX3" fmla="*/ 4692470 w 4692470"/>
              <a:gd name="connsiteY3" fmla="*/ 2185755 h 5485507"/>
              <a:gd name="connsiteX4" fmla="*/ 4692470 w 4692470"/>
              <a:gd name="connsiteY4" fmla="*/ 2581611 h 5485507"/>
              <a:gd name="connsiteX5" fmla="*/ 4692470 w 4692470"/>
              <a:gd name="connsiteY5" fmla="*/ 2901450 h 5485507"/>
              <a:gd name="connsiteX6" fmla="*/ 4692470 w 4692470"/>
              <a:gd name="connsiteY6" fmla="*/ 3299754 h 5485507"/>
              <a:gd name="connsiteX7" fmla="*/ 4692470 w 4692470"/>
              <a:gd name="connsiteY7" fmla="*/ 5408301 h 5485507"/>
              <a:gd name="connsiteX8" fmla="*/ 4615264 w 4692470"/>
              <a:gd name="connsiteY8" fmla="*/ 5485507 h 5485507"/>
              <a:gd name="connsiteX9" fmla="*/ 2506717 w 4692470"/>
              <a:gd name="connsiteY9" fmla="*/ 5485507 h 5485507"/>
              <a:gd name="connsiteX10" fmla="*/ 2190110 w 4692470"/>
              <a:gd name="connsiteY10" fmla="*/ 5485507 h 5485507"/>
              <a:gd name="connsiteX11" fmla="*/ 2185753 w 4692470"/>
              <a:gd name="connsiteY11" fmla="*/ 5485507 h 5485507"/>
              <a:gd name="connsiteX12" fmla="*/ 0 w 4692470"/>
              <a:gd name="connsiteY12" fmla="*/ 3299754 h 5485507"/>
              <a:gd name="connsiteX13" fmla="*/ 0 w 4692470"/>
              <a:gd name="connsiteY13" fmla="*/ 2581612 h 5485507"/>
              <a:gd name="connsiteX14" fmla="*/ 0 w 4692470"/>
              <a:gd name="connsiteY14" fmla="*/ 2185755 h 5485507"/>
              <a:gd name="connsiteX15" fmla="*/ 0 w 4692470"/>
              <a:gd name="connsiteY15" fmla="*/ 79653 h 5485507"/>
              <a:gd name="connsiteX16" fmla="*/ 79652 w 4692470"/>
              <a:gd name="connsiteY16" fmla="*/ 1 h 5485507"/>
              <a:gd name="connsiteX17" fmla="*/ 2066115 w 4692470"/>
              <a:gd name="connsiteY17" fmla="*/ 1 h 54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2470" h="5485507">
                <a:moveTo>
                  <a:pt x="2066120" y="0"/>
                </a:moveTo>
                <a:lnTo>
                  <a:pt x="4612818" y="0"/>
                </a:lnTo>
                <a:cubicBezTo>
                  <a:pt x="4656809" y="0"/>
                  <a:pt x="4692470" y="35661"/>
                  <a:pt x="4692470" y="79652"/>
                </a:cubicBezTo>
                <a:lnTo>
                  <a:pt x="4692470" y="2185755"/>
                </a:lnTo>
                <a:lnTo>
                  <a:pt x="4692470" y="2581611"/>
                </a:lnTo>
                <a:lnTo>
                  <a:pt x="4692470" y="2901450"/>
                </a:lnTo>
                <a:lnTo>
                  <a:pt x="4692470" y="3299754"/>
                </a:lnTo>
                <a:lnTo>
                  <a:pt x="4692470" y="5408301"/>
                </a:lnTo>
                <a:cubicBezTo>
                  <a:pt x="4692470" y="5450941"/>
                  <a:pt x="4657904" y="5485507"/>
                  <a:pt x="4615264" y="5485507"/>
                </a:cubicBezTo>
                <a:lnTo>
                  <a:pt x="2506717" y="5485507"/>
                </a:lnTo>
                <a:lnTo>
                  <a:pt x="2190110" y="5485507"/>
                </a:lnTo>
                <a:lnTo>
                  <a:pt x="2185753" y="5485507"/>
                </a:lnTo>
                <a:cubicBezTo>
                  <a:pt x="978595" y="5485507"/>
                  <a:pt x="0" y="4506912"/>
                  <a:pt x="0" y="3299754"/>
                </a:cubicBezTo>
                <a:lnTo>
                  <a:pt x="0" y="2581612"/>
                </a:lnTo>
                <a:lnTo>
                  <a:pt x="0" y="2185755"/>
                </a:lnTo>
                <a:lnTo>
                  <a:pt x="0" y="79653"/>
                </a:lnTo>
                <a:cubicBezTo>
                  <a:pt x="0" y="35662"/>
                  <a:pt x="35661" y="1"/>
                  <a:pt x="79652" y="1"/>
                </a:cubicBezTo>
                <a:lnTo>
                  <a:pt x="2066115" y="1"/>
                </a:lnTo>
                <a:close/>
              </a:path>
            </a:pathLst>
          </a:cu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"/>
                      </a14:imgEffect>
                      <a14:imgEffect>
                        <a14:colorTemperature colorTemp="5763"/>
                      </a14:imgEffect>
                      <a14:imgEffect>
                        <a14:saturation sat="96000"/>
                      </a14:imgEffect>
                      <a14:imgEffect>
                        <a14:brightnessContrast bright="2000" contras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980" r="-318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7ED72E3-4521-1C4C-95FB-ECC75E0C739F}"/>
              </a:ext>
            </a:extLst>
          </p:cNvPr>
          <p:cNvGrpSpPr/>
          <p:nvPr/>
        </p:nvGrpSpPr>
        <p:grpSpPr>
          <a:xfrm>
            <a:off x="83820" y="171450"/>
            <a:ext cx="1403985" cy="513715"/>
            <a:chOff x="83820" y="171450"/>
            <a:chExt cx="1403985" cy="51371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53F3CBE-E70B-1E31-1496-4AD2EC55A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83820" y="171450"/>
              <a:ext cx="725170" cy="45847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40597C5-3FF4-38AF-B3D5-185821C96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512445" y="322580"/>
              <a:ext cx="975360" cy="362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387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Is A Server Computer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7000"/>
                    </a14:imgEffect>
                    <a14:imgEffect>
                      <a14:saturation sat="21000"/>
                    </a14:imgEffect>
                    <a14:imgEffect>
                      <a14:brightnessContrast bright="1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04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/>
          <p:cNvSpPr/>
          <p:nvPr/>
        </p:nvSpPr>
        <p:spPr>
          <a:xfrm rot="10800000">
            <a:off x="0" y="0"/>
            <a:ext cx="9591675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>
                <a:solidFill>
                  <a:schemeClr val="bg1"/>
                </a:solidFill>
              </a:rPr>
              <a:t>TOSKY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>
                <a:solidFill>
                  <a:schemeClr val="bg1"/>
                </a:solidFill>
              </a:rPr>
              <a:t>Service Expertise</a:t>
            </a:r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70C0"/>
                </a:solidFill>
              </a:rPr>
              <a:t>COVERAGE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FDC69FA1-E6E5-58F4-C98B-8400D565300F}"/>
              </a:ext>
            </a:extLst>
          </p:cNvPr>
          <p:cNvGrpSpPr/>
          <p:nvPr/>
        </p:nvGrpSpPr>
        <p:grpSpPr>
          <a:xfrm>
            <a:off x="3087054" y="628035"/>
            <a:ext cx="6422706" cy="4562724"/>
            <a:chOff x="1893617" y="628035"/>
            <a:chExt cx="7616143" cy="5410548"/>
          </a:xfr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0"/>
          </a:gradFill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F7F11F97-CD21-D3FA-93FB-8B8644EB0A2F}"/>
                </a:ext>
              </a:extLst>
            </p:cNvPr>
            <p:cNvSpPr/>
            <p:nvPr/>
          </p:nvSpPr>
          <p:spPr>
            <a:xfrm>
              <a:off x="1893617" y="628035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WEB Service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Java (with Spring Framework)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TypeScript</a:t>
              </a:r>
            </a:p>
            <a:p>
              <a:pPr algn="r"/>
              <a:r>
                <a:rPr lang="en-US" altLang="ko-KR" sz="800" dirty="0" err="1">
                  <a:solidFill>
                    <a:schemeClr val="bg1"/>
                  </a:solidFill>
                </a:rPr>
                <a:t>.net</a:t>
              </a:r>
              <a:r>
                <a:rPr lang="en-US" altLang="ko-KR" sz="800" dirty="0">
                  <a:solidFill>
                    <a:schemeClr val="bg1"/>
                  </a:solidFill>
                </a:rPr>
                <a:t> Framework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Python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PHP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85B112E8-11AD-8F46-36D4-EB2592919A74}"/>
                </a:ext>
              </a:extLst>
            </p:cNvPr>
            <p:cNvSpPr/>
            <p:nvPr/>
          </p:nvSpPr>
          <p:spPr>
            <a:xfrm>
              <a:off x="4448388" y="628035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Mobile App Service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Android (with Kotlin)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iOS (with Swift)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Adobe AIR </a:t>
              </a:r>
              <a:r>
                <a:rPr lang="en-US" altLang="ko-KR" sz="800" dirty="0">
                  <a:solidFill>
                    <a:schemeClr val="bg1"/>
                  </a:solidFill>
                </a:rPr>
                <a:t>(with ActionScript 3.0)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44818F79-E664-7A39-6F54-3E036AEC2153}"/>
                </a:ext>
              </a:extLst>
            </p:cNvPr>
            <p:cNvSpPr/>
            <p:nvPr/>
          </p:nvSpPr>
          <p:spPr>
            <a:xfrm>
              <a:off x="7003158" y="637130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tx1">
                  <a:lumMod val="95000"/>
                  <a:lumOff val="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RDBMS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Oracle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MSSQL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MySQL</a:t>
              </a:r>
            </a:p>
            <a:p>
              <a:pPr algn="r"/>
              <a:r>
                <a:rPr lang="en-US" altLang="ko-KR" sz="800" dirty="0" err="1">
                  <a:solidFill>
                    <a:schemeClr val="bg1"/>
                  </a:solidFill>
                </a:rPr>
                <a:t>PostgresSQL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MariaDB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E08982F5-7E10-9095-79F5-80E5A35B8B4D}"/>
                </a:ext>
              </a:extLst>
            </p:cNvPr>
            <p:cNvSpPr/>
            <p:nvPr/>
          </p:nvSpPr>
          <p:spPr>
            <a:xfrm>
              <a:off x="1893617" y="2448406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tx1">
                  <a:lumMod val="95000"/>
                  <a:lumOff val="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No SQL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MongoDB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Redis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Elastic Cache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0CDD3863-819F-D506-3303-38DD5883EED8}"/>
                </a:ext>
              </a:extLst>
            </p:cNvPr>
            <p:cNvSpPr/>
            <p:nvPr/>
          </p:nvSpPr>
          <p:spPr>
            <a:xfrm>
              <a:off x="4448388" y="2448406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Server Platform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RHEL</a:t>
              </a: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CentOS</a:t>
              </a: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Ubuntu</a:t>
              </a: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Windows Server</a:t>
              </a: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FD741CEE-5F1C-338A-C822-756BFEA6503C}"/>
                </a:ext>
              </a:extLst>
            </p:cNvPr>
            <p:cNvSpPr/>
            <p:nvPr/>
          </p:nvSpPr>
          <p:spPr>
            <a:xfrm>
              <a:off x="7003158" y="2448406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Technology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App promotion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iOS Development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UX/UI Design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Android Development</a:t>
              </a: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C6A60A80-4730-5045-FEB2-E9C38A7899B7}"/>
                </a:ext>
              </a:extLst>
            </p:cNvPr>
            <p:cNvSpPr/>
            <p:nvPr/>
          </p:nvSpPr>
          <p:spPr>
            <a:xfrm>
              <a:off x="4448387" y="4268777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Data Analysis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R   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Python   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AWS Athena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Google Analytics</a:t>
              </a: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38191B75-C62F-0698-3C9E-9B0F4C796E48}"/>
                </a:ext>
              </a:extLst>
            </p:cNvPr>
            <p:cNvSpPr/>
            <p:nvPr/>
          </p:nvSpPr>
          <p:spPr>
            <a:xfrm>
              <a:off x="7003157" y="4268777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tx1">
                  <a:lumMod val="95000"/>
                  <a:lumOff val="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ETC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fr-FR" altLang="ko-KR" sz="1050" dirty="0">
                  <a:solidFill>
                    <a:schemeClr val="bg1"/>
                  </a:solidFill>
                </a:rPr>
                <a:t>Event Promotion</a:t>
              </a:r>
            </a:p>
            <a:p>
              <a:pPr algn="r"/>
              <a:r>
                <a:rPr lang="fr-FR" altLang="ko-KR" sz="1050" dirty="0">
                  <a:solidFill>
                    <a:schemeClr val="bg1"/>
                  </a:solidFill>
                </a:rPr>
                <a:t>UI Design</a:t>
              </a:r>
            </a:p>
            <a:p>
              <a:pPr algn="r"/>
              <a:r>
                <a:rPr lang="fr-FR" altLang="ko-KR" sz="1050" dirty="0">
                  <a:solidFill>
                    <a:schemeClr val="bg1"/>
                  </a:solidFill>
                </a:rPr>
                <a:t>UX Management</a:t>
              </a:r>
            </a:p>
          </p:txBody>
        </p: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7085E582-4720-6C21-6EFC-38F2242EB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62" y="4498868"/>
              <a:ext cx="172800" cy="288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4BC77713-CB27-FA58-C1E2-A623AE34C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83" y="4498868"/>
              <a:ext cx="172800" cy="288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378F4E0C-B3C4-0E2A-B625-D0CF1A26D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216" y="846187"/>
              <a:ext cx="2448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76EC71C5-7776-695D-9829-B8022237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62" y="854805"/>
              <a:ext cx="2448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A0958257-E3C2-280D-009D-A3286999E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983" y="846187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76F67010-51F9-2058-7810-C6A9E50A5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919" y="2633668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D8BAB293-7E8B-C635-5E9F-1A629826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262" y="2633668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061EEA6C-829A-4E61-B400-ABC272CA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983" y="2633668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55" name="그림 54" descr="폰트, 그래픽, 로고, 상징이(가) 표시된 사진&#10;&#10;자동 생성된 설명">
            <a:extLst>
              <a:ext uri="{FF2B5EF4-FFF2-40B4-BE49-F238E27FC236}">
                <a16:creationId xmlns:a16="http://schemas.microsoft.com/office/drawing/2014/main" id="{93C19953-E264-9D88-2A6A-5F64E2301C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75857"/>
            <a:ext cx="997605" cy="3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447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CJ </a:t>
            </a:r>
            <a:br>
              <a:rPr lang="en-US" altLang="ko-KR" dirty="0"/>
            </a:br>
            <a:r>
              <a:rPr lang="en-US" altLang="ko-KR" dirty="0"/>
              <a:t>Hello vision </a:t>
            </a:r>
            <a:r>
              <a:rPr lang="en-US" altLang="ko-KR" dirty="0" err="1"/>
              <a:t>Tving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CJ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 err="1"/>
              <a:t>Tving</a:t>
            </a:r>
            <a:r>
              <a:rPr lang="en-US" altLang="ko-KR" dirty="0"/>
              <a:t> web version Flash </a:t>
            </a:r>
            <a:r>
              <a:rPr lang="ko-KR" altLang="en-US" dirty="0"/>
              <a:t>Application Development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ko-KR" altLang="en-US" dirty="0"/>
              <a:t>Broadcasting </a:t>
            </a:r>
            <a:r>
              <a:rPr lang="en-US" altLang="ko-KR" dirty="0"/>
              <a:t>VOD Service, DRM </a:t>
            </a:r>
            <a:r>
              <a:rPr lang="ko-KR" altLang="en-US" dirty="0"/>
              <a:t>Function</a:t>
            </a:r>
            <a:r>
              <a:rPr lang="en-US" altLang="ko-KR" dirty="0"/>
              <a:t>, P2P </a:t>
            </a:r>
            <a:r>
              <a:rPr lang="ko-KR" altLang="en-US" dirty="0"/>
              <a:t>Function Support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Flash web version UI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142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Yonhap News </a:t>
            </a:r>
            <a:br>
              <a:rPr lang="en-US" altLang="ko-KR" dirty="0"/>
            </a:br>
            <a:r>
              <a:rPr lang="ko-KR" altLang="en-US" dirty="0"/>
              <a:t>Touchscreen Work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Yonhap News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Content needed for Yonhap News broadcast displayed on large touchscreen </a:t>
            </a:r>
            <a:br>
              <a:rPr lang="ko-KR" altLang="en-US" dirty="0"/>
            </a:br>
            <a:r>
              <a:rPr lang="ko-KR" altLang="en-US" dirty="0"/>
              <a:t>for anchors to present the news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b="6646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Adobe air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319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Samsung </a:t>
            </a:r>
            <a:br>
              <a:rPr lang="en-US" altLang="ko-KR" dirty="0"/>
            </a:br>
            <a:r>
              <a:rPr lang="ko-KR" altLang="en-US" dirty="0"/>
              <a:t>Theme Story Development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Samsung Electronics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Samsung Electronics </a:t>
            </a:r>
            <a:r>
              <a:rPr lang="ko-KR" altLang="en-US" dirty="0" err="1"/>
              <a:t>Camcorder</a:t>
            </a:r>
            <a:r>
              <a:rPr lang="ko-KR" altLang="en-US" dirty="0"/>
              <a:t> division's </a:t>
            </a:r>
            <a:r>
              <a:rPr lang="ko-KR" altLang="en-US" dirty="0" err="1"/>
              <a:t>bundled</a:t>
            </a:r>
            <a:r>
              <a:rPr lang="ko-KR" altLang="en-US" dirty="0"/>
              <a:t> application </a:t>
            </a:r>
            <a:r>
              <a:rPr lang="en-US" altLang="ko-KR" dirty="0"/>
              <a:t>UI </a:t>
            </a:r>
            <a:r>
              <a:rPr lang="ko-KR" altLang="en-US" dirty="0"/>
              <a:t>for </a:t>
            </a:r>
            <a:br>
              <a:rPr lang="en-US" altLang="ko-KR" dirty="0"/>
            </a:br>
            <a:r>
              <a:rPr lang="en-US" altLang="ko-KR" dirty="0"/>
              <a:t>C++ </a:t>
            </a:r>
            <a:r>
              <a:rPr lang="en-US" altLang="ko-KR" dirty="0" err="1"/>
              <a:t>Dii</a:t>
            </a:r>
            <a:r>
              <a:rPr lang="ko-KR" altLang="en-US" dirty="0"/>
              <a:t>communication-based photo editing application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002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SAMSUNG SDS </a:t>
            </a:r>
            <a:br>
              <a:rPr lang="en-US" altLang="ko-KR" dirty="0"/>
            </a:br>
            <a:r>
              <a:rPr lang="ko-KR" altLang="en-US" dirty="0"/>
              <a:t>Talent Management System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SAMSUNG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Talent </a:t>
            </a:r>
            <a:r>
              <a:rPr lang="en-US" altLang="ko-KR" dirty="0"/>
              <a:t>DB </a:t>
            </a:r>
            <a:r>
              <a:rPr lang="ko-KR" altLang="en-US" dirty="0"/>
              <a:t>Integration </a:t>
            </a:r>
            <a:br>
              <a:rPr lang="ko-KR" altLang="en-US" dirty="0"/>
            </a:br>
            <a:r>
              <a:rPr lang="en-US" altLang="ko-KR" dirty="0"/>
              <a:t>Graph View </a:t>
            </a:r>
            <a:br>
              <a:rPr lang="en-US" altLang="ko-KR" dirty="0"/>
            </a:br>
            <a:r>
              <a:rPr lang="ko-KR" altLang="en-US" dirty="0"/>
              <a:t>Multi-face Popup Feature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351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SAMSUNG </a:t>
            </a:r>
            <a:r>
              <a:rPr lang="ko-KR" altLang="en-US" dirty="0"/>
              <a:t>Electronic </a:t>
            </a:r>
            <a:br>
              <a:rPr lang="en-US" altLang="ko-KR" dirty="0"/>
            </a:br>
            <a:r>
              <a:rPr lang="en-US" altLang="ko-KR" dirty="0"/>
              <a:t>Theme </a:t>
            </a:r>
            <a:r>
              <a:rPr lang="en-US" altLang="ko-KR" dirty="0" err="1"/>
              <a:t>stroy</a:t>
            </a:r>
            <a:r>
              <a:rPr lang="en-US" altLang="ko-KR" dirty="0"/>
              <a:t> </a:t>
            </a:r>
            <a:r>
              <a:rPr lang="ko-KR" altLang="en-US" dirty="0"/>
              <a:t>Development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SAMSUNG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Samsung Camcorder</a:t>
            </a:r>
            <a:r>
              <a:rPr lang="ko-KR" altLang="en-US" dirty="0"/>
              <a:t> Division Bundled Software</a:t>
            </a:r>
            <a:br>
              <a:rPr lang="ko-KR" altLang="en-US" dirty="0"/>
            </a:br>
            <a:r>
              <a:rPr lang="ko-KR" altLang="en-US" dirty="0"/>
              <a:t>Speech Bubble Feature</a:t>
            </a:r>
            <a:br>
              <a:rPr lang="ko-KR" altLang="en-US" dirty="0"/>
            </a:br>
            <a:r>
              <a:rPr lang="ko-KR" altLang="en-US" dirty="0"/>
              <a:t>Theme Story Editing Feature</a:t>
            </a:r>
            <a:br>
              <a:rPr lang="ko-KR" altLang="en-US" dirty="0"/>
            </a:br>
            <a:r>
              <a:rPr lang="ko-KR" altLang="en-US" dirty="0"/>
              <a:t>Story </a:t>
            </a:r>
            <a:r>
              <a:rPr lang="ko-KR" altLang="en-US" dirty="0" err="1"/>
              <a:t>Telling</a:t>
            </a:r>
            <a:r>
              <a:rPr lang="ko-KR" altLang="en-US" dirty="0"/>
              <a:t> Video Output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577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SKNetworks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Monitoring system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SKNetworks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Communication with Network Equipment</a:t>
            </a:r>
            <a:r>
              <a:rPr lang="en-US" altLang="ko-KR" dirty="0"/>
              <a:t>, </a:t>
            </a:r>
            <a:r>
              <a:rPr lang="ko-KR" altLang="en-US" dirty="0"/>
              <a:t>When Failures Occur</a:t>
            </a:r>
            <a:r>
              <a:rPr lang="en-US" altLang="ko-KR" dirty="0"/>
              <a:t>, </a:t>
            </a:r>
            <a:r>
              <a:rPr lang="en-US" altLang="ko-KR" dirty="0" err="1"/>
              <a:t>Noti</a:t>
            </a:r>
            <a:r>
              <a:rPr lang="en-US" altLang="ko-KR" dirty="0"/>
              <a:t> </a:t>
            </a:r>
            <a:r>
              <a:rPr lang="ko-KR" altLang="en-US" dirty="0"/>
              <a:t>Load Check by Carrier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799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Uangel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Communication Fee Product Design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Uangel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Communication Plan Design Feature</a:t>
            </a:r>
            <a:br>
              <a:rPr lang="ko-KR" altLang="en-US" dirty="0"/>
            </a:br>
            <a:r>
              <a:rPr lang="en-US" altLang="ko-KR" dirty="0"/>
              <a:t>Tree View </a:t>
            </a:r>
            <a:r>
              <a:rPr lang="ko-KR" altLang="en-US" dirty="0"/>
              <a:t>Provided</a:t>
            </a:r>
            <a:br>
              <a:rPr lang="ko-KR" altLang="en-US" dirty="0"/>
            </a:br>
            <a:r>
              <a:rPr lang="en-US" altLang="ko-KR" dirty="0"/>
              <a:t>Table View </a:t>
            </a:r>
            <a:r>
              <a:rPr lang="ko-KR" altLang="en-US" dirty="0"/>
              <a:t>Provided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Adobe Air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285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 </a:t>
            </a:r>
            <a:r>
              <a:rPr lang="ko-KR" altLang="en-US" dirty="0"/>
              <a:t>Electronic </a:t>
            </a:r>
            <a:br>
              <a:rPr lang="en-US" altLang="ko-KR" dirty="0"/>
            </a:br>
            <a:r>
              <a:rPr lang="en-US" altLang="ko-KR" dirty="0"/>
              <a:t>U-Healthcare </a:t>
            </a:r>
            <a:r>
              <a:rPr lang="ko-KR" altLang="en-US" dirty="0"/>
              <a:t>Development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</a:t>
            </a:r>
            <a:r>
              <a:rPr lang="ko-KR" altLang="en-US" dirty="0"/>
              <a:t>Electronics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Blood Sugar Measurement </a:t>
            </a:r>
            <a:br>
              <a:rPr lang="ko-KR" altLang="en-US" dirty="0"/>
            </a:br>
            <a:r>
              <a:rPr lang="ko-KR" altLang="en-US" dirty="0"/>
              <a:t>BMI Measurement </a:t>
            </a:r>
            <a:br>
              <a:rPr lang="ko-KR" altLang="en-US" dirty="0"/>
            </a:br>
            <a:r>
              <a:rPr lang="ko-KR" altLang="en-US" dirty="0"/>
              <a:t>ECG Measurement </a:t>
            </a:r>
            <a:br>
              <a:rPr lang="ko-KR" altLang="en-US" dirty="0"/>
            </a:br>
            <a:r>
              <a:rPr lang="ko-KR" altLang="en-US" dirty="0"/>
              <a:t>Blood Oxygen Saturation Measurement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Adobe AIR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022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</a:t>
            </a:r>
            <a:r>
              <a:rPr lang="ko-KR" altLang="en-US" dirty="0"/>
              <a:t>Electronic </a:t>
            </a:r>
            <a:br>
              <a:rPr lang="en-US" altLang="ko-KR" dirty="0"/>
            </a:br>
            <a:r>
              <a:rPr lang="en-US" altLang="ko-KR" dirty="0"/>
              <a:t>Smart TV</a:t>
            </a:r>
            <a:r>
              <a:rPr lang="ko-KR" altLang="en-US" dirty="0"/>
              <a:t>for </a:t>
            </a:r>
            <a:br>
              <a:rPr lang="en-US" altLang="ko-KR" dirty="0"/>
            </a:br>
            <a:r>
              <a:rPr lang="en-US" altLang="ko-KR" dirty="0" err="1"/>
              <a:t>SmartGrid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</a:t>
            </a:r>
            <a:r>
              <a:rPr lang="ko-KR" altLang="en-US" dirty="0"/>
              <a:t>Electronics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A2BD8C1-79BC-8302-6147-836969052E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479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Arirang</a:t>
            </a:r>
            <a:r>
              <a:rPr lang="en-US" altLang="ko-KR" dirty="0"/>
              <a:t>TV </a:t>
            </a:r>
            <a:br>
              <a:rPr lang="en-US" altLang="ko-KR" dirty="0"/>
            </a:br>
            <a:r>
              <a:rPr lang="en-US" altLang="ko-KR" dirty="0"/>
              <a:t>news viewer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Arirang</a:t>
            </a:r>
            <a:r>
              <a:rPr lang="en-US" altLang="ko-KR" dirty="0"/>
              <a:t>TV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System development for digital broadcasting of morning newspapers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Smart Phone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03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4C9A0-A0E2-32C6-AD7E-99C09B8FA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FD89C1-0DB7-8CFA-78AD-BF4C164F8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838" y="1782184"/>
            <a:ext cx="8723212" cy="2387600"/>
          </a:xfrm>
        </p:spPr>
        <p:txBody>
          <a:bodyPr lIns="0" tIns="0" rIns="0" bIns="0">
            <a:noAutofit/>
          </a:bodyPr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95511976-3A36-BBCA-6722-7EEE4CFB8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838" y="592244"/>
            <a:ext cx="8723212" cy="483825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56139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GICOMS </a:t>
            </a:r>
            <a:br>
              <a:rPr lang="en-US" altLang="ko-KR" dirty="0"/>
            </a:br>
            <a:r>
              <a:rPr lang="en-US" altLang="ko-KR" dirty="0"/>
              <a:t>Web Sites </a:t>
            </a:r>
            <a:r>
              <a:rPr lang="ko-KR" altLang="en-US" dirty="0"/>
              <a:t>Development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Ministry of Oceans and Fisheries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DD13FA08-C586-CA46-E252-3D16F87EDE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276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CGPCS </a:t>
            </a:r>
            <a:br>
              <a:rPr lang="en-US" altLang="ko-KR" dirty="0"/>
            </a:br>
            <a:r>
              <a:rPr lang="en-US" altLang="ko-KR" dirty="0"/>
              <a:t>Web Sites </a:t>
            </a:r>
            <a:r>
              <a:rPr lang="ko-KR" altLang="en-US" dirty="0"/>
              <a:t>Development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Ministry of Foreign Affairs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BB0FF0B7-9945-CEA9-A61F-A125B206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741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MSC </a:t>
            </a:r>
            <a:br>
              <a:rPr lang="en-US" altLang="ko-KR" dirty="0"/>
            </a:br>
            <a:r>
              <a:rPr lang="en-US" altLang="ko-KR" dirty="0"/>
              <a:t>Web Site </a:t>
            </a:r>
            <a:r>
              <a:rPr lang="ko-KR" altLang="en-US" dirty="0"/>
              <a:t>Development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MSC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C9385B7-5813-8F5E-AC4C-6D27776B58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620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KBS </a:t>
            </a:r>
            <a:r>
              <a:rPr lang="ko-KR" altLang="en-US" dirty="0"/>
              <a:t>Event </a:t>
            </a:r>
            <a:br>
              <a:rPr lang="en-US" altLang="ko-KR" dirty="0"/>
            </a:br>
            <a:r>
              <a:rPr lang="ko-KR" altLang="en-US" dirty="0"/>
              <a:t>Page Development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KBS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F5FF0621-FE56-8EA9-87FE-CDC472628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218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Olleh Bike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Site Development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DFAE872C-D6A4-1863-6C2B-88C6D93A3B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910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olleh</a:t>
            </a:r>
            <a:r>
              <a:rPr lang="en-US" altLang="ko-KR" dirty="0"/>
              <a:t> tv smart 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D827EFF-5458-36A4-D9CA-A3BC57FFD6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681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CIRCLE PUSH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8A1EC8D8-B47A-0356-FC54-67BED5CB1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2B248596-1A43-AF2C-FF7C-07DE612368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270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General Assembly Pension Foundation </a:t>
            </a:r>
            <a:br>
              <a:rPr lang="en-US" altLang="ko-KR" dirty="0"/>
            </a:br>
            <a:r>
              <a:rPr lang="ko-KR" altLang="en-US" dirty="0"/>
              <a:t>Website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General Assembly Pension Foundation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23700D65-20DE-49F5-1FB9-3979CDC26D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591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Live Home Shopping </a:t>
            </a:r>
            <a:br>
              <a:rPr lang="en-US" altLang="ko-KR" dirty="0"/>
            </a:br>
            <a:r>
              <a:rPr lang="ko-KR" altLang="en-US" dirty="0"/>
              <a:t>Website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C533D66-8022-691E-9877-09DB0BA68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94EB1E63-4B2B-6CC9-0B0F-FA787D1C71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710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Vessel </a:t>
            </a:r>
            <a:r>
              <a:rPr lang="ko-KR" altLang="en-US" dirty="0" err="1"/>
              <a:t>Port Entry/Exit Management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Comprehensive Information System Construction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Korea Coast Guard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4FEDB076-7D3E-EDE1-AD86-AF640BB44A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Web Sites </a:t>
            </a:r>
            <a:r>
              <a:rPr lang="ko-KR" altLang="en-US" sz="1800" b="1" i="0" dirty="0"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65149-8744-C4FC-FC3D-0319EA091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19F44B3-CF17-FC24-54CC-174D08817140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latin typeface="Pretendard Medium" charset="0"/>
              </a:rPr>
              <a:t>TOSKY</a:t>
            </a:r>
            <a:endParaRPr lang="ko-KR" altLang="en-US" sz="1200" b="1" i="0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dirty="0" err="1">
                <a:solidFill>
                  <a:schemeClr val="bg1"/>
                </a:solidFill>
                <a:latin typeface="Pretendard Medium" charset="0"/>
              </a:rPr>
              <a:t>TOSKY</a:t>
            </a:r>
            <a:endParaRPr lang="ko-KR" altLang="en-US" sz="1200" b="1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2025.06~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 dirty="0">
                <a:solidFill>
                  <a:schemeClr val="bg1"/>
                </a:solidFill>
              </a:rPr>
              <a:t>Google Cloud Platform (GCP)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Compute Engine (VM </a:t>
            </a:r>
            <a:r>
              <a:rPr lang="ko-KR" altLang="en-US" sz="1050" dirty="0">
                <a:solidFill>
                  <a:schemeClr val="bg1"/>
                </a:solidFill>
              </a:rPr>
              <a:t>Instance-Based Service Operation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 dirty="0">
                <a:solidFill>
                  <a:schemeClr val="bg1"/>
                </a:solidFill>
              </a:rPr>
              <a:t>training etc.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Inference Acceleration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Functions (</a:t>
            </a:r>
            <a:r>
              <a:rPr lang="ko-KR" altLang="en-US" sz="1050" dirty="0">
                <a:solidFill>
                  <a:schemeClr val="bg1"/>
                </a:solidFill>
              </a:rPr>
              <a:t>Event-Driven Serverless Architecture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Run (</a:t>
            </a:r>
            <a:r>
              <a:rPr lang="ko-KR" altLang="en-US" sz="1050" dirty="0">
                <a:solidFill>
                  <a:schemeClr val="bg1"/>
                </a:solidFill>
              </a:rPr>
              <a:t>Container-Based Scalable Application Deployment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Vertex AI (</a:t>
            </a:r>
            <a:r>
              <a:rPr lang="ko-KR" altLang="en-US" sz="1050" dirty="0">
                <a:solidFill>
                  <a:schemeClr val="bg1"/>
                </a:solidFill>
              </a:rPr>
              <a:t>Custom Model Training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Deployment and </a:t>
            </a:r>
            <a:r>
              <a:rPr lang="en-US" altLang="ko-KR" sz="1050" dirty="0" err="1">
                <a:solidFill>
                  <a:schemeClr val="bg1"/>
                </a:solidFill>
              </a:rPr>
              <a:t>MLOps</a:t>
            </a:r>
            <a:r>
              <a:rPr lang="en-US" altLang="ko-KR" sz="1050" dirty="0">
                <a:solidFill>
                  <a:schemeClr val="bg1"/>
                </a:solidFill>
              </a:rPr>
              <a:t> </a:t>
            </a:r>
            <a:r>
              <a:rPr lang="ko-KR" altLang="en-US" sz="1050" dirty="0">
                <a:solidFill>
                  <a:schemeClr val="bg1"/>
                </a:solidFill>
              </a:rPr>
              <a:t>Support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Storage (</a:t>
            </a:r>
            <a:r>
              <a:rPr lang="ko-KR" altLang="en-US" sz="1050" dirty="0">
                <a:solidFill>
                  <a:schemeClr val="bg1"/>
                </a:solidFill>
              </a:rPr>
              <a:t>Training Data and Model </a:t>
            </a:r>
            <a:r>
              <a:rPr lang="ko-KR" altLang="en-US" sz="1050" dirty="0" err="1">
                <a:solidFill>
                  <a:schemeClr val="bg1"/>
                </a:solidFill>
              </a:rPr>
              <a:t>Archiving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5905" y="9093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r>
              <a:rPr lang="en" altLang="ko-Kore-KR" dirty="0" err="1"/>
              <a:t>SenseFlow</a:t>
            </a:r>
            <a:r>
              <a:rPr lang="en-US" altLang="ko-KR" dirty="0"/>
              <a:t>: </a:t>
            </a:r>
            <a:r>
              <a:rPr lang="ko-KR" altLang="en-US" dirty="0"/>
              <a:t>Defect Detection Using Various Sensors Including Sound and Vibration </a:t>
            </a:r>
            <a:r>
              <a:rPr lang="en-US" altLang="ko-KR" dirty="0"/>
              <a:t>AI</a:t>
            </a:r>
            <a:r>
              <a:rPr lang="ko-KR" altLang="en-US" dirty="0"/>
              <a:t>System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129D343-37FE-90B4-232F-1D75A8DFD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0E4086A-DF67-2BA6-F1F9-941FBAAF0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 txBox="1">
            <a:spLocks noGrp="1"/>
          </p:cNvSpPr>
          <p:nvPr>
            <p:ph type="body" sz="quarter" idx="15"/>
          </p:nvPr>
        </p:nvSpPr>
        <p:spPr>
          <a:xfrm>
            <a:off x="3999230" y="5962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900" b="1" dirty="0"/>
              <a:t>AI-Based Bolt Production Quality Control System Using Noise and Vibration Data</a:t>
            </a:r>
            <a:r>
              <a:rPr lang="ko-KR" altLang="en-US" sz="900" dirty="0"/>
              <a:t> was developed</a:t>
            </a:r>
            <a:r>
              <a:rPr lang="en-US" altLang="ko-KR" sz="900" dirty="0"/>
              <a:t>.</a:t>
            </a:r>
          </a:p>
          <a:p>
            <a:pPr marL="0" indent="0">
              <a:buFontTx/>
              <a:buNone/>
            </a:pPr>
            <a:r>
              <a:rPr lang="ko-KR" altLang="en-US" sz="900" dirty="0"/>
              <a:t>This system analyzes minute noise and vibration signals generated during the production process in real time to </a:t>
            </a:r>
            <a:r>
              <a:rPr lang="ko-KR" altLang="en-US" sz="900" b="1" dirty="0"/>
              <a:t>automatically determine bolt defects</a:t>
            </a:r>
            <a:r>
              <a:rPr lang="ko-KR" altLang="en-US" sz="900" dirty="0"/>
              <a:t/>
            </a:r>
            <a:r>
              <a:rPr lang="en-US" altLang="ko-KR" sz="900" dirty="0"/>
              <a:t>.</a:t>
            </a:r>
          </a:p>
          <a:p>
            <a:pPr marL="0" indent="0">
              <a:buFontTx/>
              <a:buNone/>
            </a:pPr>
            <a:r>
              <a:rPr lang="ko-KR" altLang="en-US" sz="900" dirty="0"/>
              <a:t>Through deep learning-based analysis models, </a:t>
            </a:r>
            <a:r>
              <a:rPr lang="ko-KR" altLang="en-US" sz="900" b="1" dirty="0"/>
              <a:t>accuracy and efficiency are significantly improved compared to visual or sample inspections</a:t>
            </a:r>
            <a:r>
              <a:rPr lang="ko-KR" altLang="en-US" sz="900" dirty="0"/>
              <a:t/>
            </a:r>
            <a:r>
              <a:rPr lang="en-US" altLang="ko-KR" sz="900" dirty="0"/>
              <a:t>.</a:t>
            </a:r>
            <a:br>
              <a:rPr lang="en-US" altLang="ko-KR" sz="900" dirty="0"/>
            </a:br>
            <a:r>
              <a:rPr lang="ko-KR" altLang="en-US" sz="900" dirty="0"/>
              <a:t>Immediate alerts are provided when defects are detected, </a:t>
            </a:r>
            <a:r>
              <a:rPr lang="ko-KR" altLang="en-US" sz="900" b="1" dirty="0"/>
              <a:t>preventing production interruptions and quality degradation in advance</a:t>
            </a:r>
            <a:r>
              <a:rPr lang="ko-KR" altLang="en-US" sz="900" dirty="0"/>
              <a:t/>
            </a:r>
            <a:r>
              <a:rPr lang="en-US" altLang="ko-KR" sz="900" dirty="0"/>
              <a:t>.</a:t>
            </a:r>
            <a:br>
              <a:rPr lang="en-US" altLang="ko-KR" sz="900" dirty="0"/>
            </a:br>
            <a:r>
              <a:rPr lang="ko-KR" altLang="en-US" sz="900" dirty="0"/>
              <a:t>Through this, clients can achieve </a:t>
            </a:r>
            <a:r>
              <a:rPr lang="ko-KR" altLang="en-US" sz="900" b="1" dirty="0"/>
              <a:t>consistent production quality and cost reduction</a:t>
            </a:r>
            <a:r>
              <a:rPr lang="en-US" altLang="ko-KR" sz="900" b="1" dirty="0"/>
              <a:t>, </a:t>
            </a:r>
            <a:r>
              <a:rPr lang="ko-KR" altLang="en-US" sz="900" b="1" dirty="0" err="1"/>
              <a:t>smart factory</a:t>
            </a:r>
            <a:r>
              <a:rPr lang="ko-KR" altLang="en-US" sz="900" b="1" dirty="0"/>
              <a:t> implementation</a:t>
            </a:r>
            <a:r>
              <a:rPr lang="ko-KR" altLang="en-US" sz="900" dirty="0"/>
              <a:t> simultaneously</a:t>
            </a:r>
            <a:r>
              <a:rPr lang="en-US" altLang="ko-KR" sz="900" dirty="0"/>
              <a:t>.</a:t>
            </a:r>
            <a:endParaRPr lang="ko-KR" altLang="en-US" sz="9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A02DB6E-4B6C-F86C-966A-1A0594081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356" y="2936669"/>
            <a:ext cx="5733644" cy="30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588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Server </a:t>
            </a:r>
            <a:r>
              <a:rPr lang="ko-KR" altLang="en-US" dirty="0"/>
              <a:t>Monitoring System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Sevion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89632281-35ED-AD13-D3F8-5BFB40ED3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1CA0985-B2A4-B64E-87EB-B4AA1C531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11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Event </a:t>
            </a:r>
            <a:r>
              <a:rPr lang="ko-KR" altLang="en-US" dirty="0"/>
              <a:t>Management System</a:t>
            </a:r>
            <a:br>
              <a:rPr lang="en-US" altLang="ko-KR" dirty="0"/>
            </a:br>
            <a:r>
              <a:rPr lang="en-US" altLang="ko-KR" dirty="0"/>
              <a:t>(CMS)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513960C-67C3-6C62-1B7E-E6DB4109E4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BF95896E-D294-AB70-9AFE-BB8136F1C7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68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MSC </a:t>
            </a:r>
            <a:br>
              <a:rPr lang="en-US" altLang="ko-KR" dirty="0"/>
            </a:br>
            <a:r>
              <a:rPr lang="ko-KR" altLang="en-US" dirty="0"/>
              <a:t>Brain Type Test Management System</a:t>
            </a:r>
            <a:br>
              <a:rPr lang="en-US" altLang="ko-KR" dirty="0"/>
            </a:br>
            <a:r>
              <a:rPr lang="en-US" altLang="ko-KR" dirty="0"/>
              <a:t>(CMS)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MSC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75D2F4E8-6FED-E5CC-6451-75C61499C0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958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TimeSale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Management System</a:t>
            </a:r>
            <a:br>
              <a:rPr lang="en-US" altLang="ko-KR" dirty="0"/>
            </a:br>
            <a:r>
              <a:rPr lang="en-US" altLang="ko-KR" dirty="0"/>
              <a:t>(CMS) 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9612CE0-38D0-978C-0FCE-B08D19393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846C503-DFE8-BFA9-8D7B-2764C8B177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881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Hospital Medical Card </a:t>
            </a:r>
            <a:br>
              <a:rPr lang="en-US" altLang="ko-KR" dirty="0"/>
            </a:br>
            <a:r>
              <a:rPr lang="en-US" altLang="ko-KR" dirty="0"/>
              <a:t>Push </a:t>
            </a:r>
            <a:r>
              <a:rPr lang="ko-KR" altLang="en-US" dirty="0"/>
              <a:t>Message Management System 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1B69135-7B8E-8593-00BA-14A5394D73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3333E350-B25E-63B0-5CDA-1C44591CBA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5804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QR </a:t>
            </a:r>
            <a:r>
              <a:rPr lang="ko-KR" altLang="en-US" dirty="0"/>
              <a:t>Code Design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C3DEC577-1C10-5184-883F-3E89C8D11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7A6C1181-EF16-5772-193F-2023308CA3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32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0991161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Kids Warner </a:t>
            </a:r>
            <a:br>
              <a:rPr lang="en-US" altLang="ko-KR" dirty="0"/>
            </a:br>
            <a:r>
              <a:rPr lang="en-US" altLang="ko-KR" dirty="0"/>
              <a:t>Flash Game 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WARNER BROS.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                                               </a:t>
            </a:r>
            <a:r>
              <a:rPr lang="ko-KR" altLang="en-US" sz="1200" dirty="0">
                <a:solidFill>
                  <a:schemeClr val="bg1"/>
                </a:solidFill>
                <a:hlinkClick r:id="rId3"/>
              </a:rPr>
              <a:t>View More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Kids Warner </a:t>
            </a:r>
            <a:r>
              <a:rPr lang="ko-KR" altLang="en-US" sz="1800" b="1" i="0" dirty="0">
                <a:effectLst/>
                <a:latin typeface="Pretendard Medium" panose="02000603000000020004" pitchFamily="2" charset="-127"/>
              </a:rPr>
              <a:t>Game Production and </a:t>
            </a: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UI </a:t>
            </a:r>
            <a:r>
              <a:rPr lang="ko-KR" altLang="en-US" sz="1800" b="1" i="0" dirty="0">
                <a:effectLst/>
                <a:latin typeface="Pretendard Medium" panose="02000603000000020004" pitchFamily="2" charset="-127"/>
              </a:rPr>
              <a:t>Work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198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63" r="4646"/>
          <a:stretch/>
        </p:blipFill>
        <p:spPr>
          <a:xfrm>
            <a:off x="0" y="733424"/>
            <a:ext cx="9906000" cy="538162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39838" y="1782184"/>
            <a:ext cx="8723212" cy="2387600"/>
          </a:xfrm>
        </p:spPr>
        <p:txBody>
          <a:bodyPr lIns="0" tIns="0" rIns="0" bIns="0">
            <a:noAutofit/>
          </a:bodyPr>
          <a:lstStyle/>
          <a:p>
            <a:r>
              <a:rPr lang="ko-KR" altLang="en-US" dirty="0"/>
              <a:t>Thank You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8629762D-7BE2-98C8-AA48-9E88AAE6C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838" y="592244"/>
            <a:ext cx="8723212" cy="483825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6218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3DEA4-24A9-168F-9A45-7E587CF03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7A54946D-6A7E-F6ED-162E-3084EC7BCA88}"/>
              </a:ext>
            </a:extLst>
          </p:cNvPr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C9A0467-3875-FCE5-2CAF-163AF44B2B3A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latin typeface="Pretendard Medium" charset="0"/>
              </a:rPr>
              <a:t>TOSKY</a:t>
            </a:r>
            <a:endParaRPr lang="ko-KR" altLang="en-US" sz="1200" b="1" i="0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dirty="0" err="1">
                <a:solidFill>
                  <a:schemeClr val="bg1"/>
                </a:solidFill>
                <a:latin typeface="Pretendard Medium" charset="0"/>
              </a:rPr>
              <a:t>TOSKY</a:t>
            </a:r>
            <a:endParaRPr lang="ko-KR" altLang="en-US" sz="1200" b="1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2025.06~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 dirty="0">
                <a:solidFill>
                  <a:schemeClr val="bg1"/>
                </a:solidFill>
              </a:rPr>
              <a:t>Google Cloud Platform (GCP)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Compute Engine (VM </a:t>
            </a:r>
            <a:r>
              <a:rPr lang="ko-KR" altLang="en-US" sz="1050" dirty="0">
                <a:solidFill>
                  <a:schemeClr val="bg1"/>
                </a:solidFill>
              </a:rPr>
              <a:t>Instance-Based Service Operation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 dirty="0">
                <a:solidFill>
                  <a:schemeClr val="bg1"/>
                </a:solidFill>
              </a:rPr>
              <a:t>training etc.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Inference Acceleration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Functions (</a:t>
            </a:r>
            <a:r>
              <a:rPr lang="ko-KR" altLang="en-US" sz="1050" dirty="0">
                <a:solidFill>
                  <a:schemeClr val="bg1"/>
                </a:solidFill>
              </a:rPr>
              <a:t>Event-Driven Serverless Architecture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Run (</a:t>
            </a:r>
            <a:r>
              <a:rPr lang="ko-KR" altLang="en-US" sz="1050" dirty="0">
                <a:solidFill>
                  <a:schemeClr val="bg1"/>
                </a:solidFill>
              </a:rPr>
              <a:t>Container-Based Scalable Application Deployment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Vertex AI (</a:t>
            </a:r>
            <a:r>
              <a:rPr lang="ko-KR" altLang="en-US" sz="1050" dirty="0">
                <a:solidFill>
                  <a:schemeClr val="bg1"/>
                </a:solidFill>
              </a:rPr>
              <a:t>Custom Model Training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Deployment and </a:t>
            </a:r>
            <a:r>
              <a:rPr lang="en-US" altLang="ko-KR" sz="1050" dirty="0" err="1">
                <a:solidFill>
                  <a:schemeClr val="bg1"/>
                </a:solidFill>
              </a:rPr>
              <a:t>MLOps</a:t>
            </a:r>
            <a:r>
              <a:rPr lang="en-US" altLang="ko-KR" sz="1050" dirty="0">
                <a:solidFill>
                  <a:schemeClr val="bg1"/>
                </a:solidFill>
              </a:rPr>
              <a:t> </a:t>
            </a:r>
            <a:r>
              <a:rPr lang="ko-KR" altLang="en-US" sz="1050" dirty="0">
                <a:solidFill>
                  <a:schemeClr val="bg1"/>
                </a:solidFill>
              </a:rPr>
              <a:t>Support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Storage (</a:t>
            </a:r>
            <a:r>
              <a:rPr lang="ko-KR" altLang="en-US" sz="1050" dirty="0">
                <a:solidFill>
                  <a:schemeClr val="bg1"/>
                </a:solidFill>
              </a:rPr>
              <a:t>Training Data and Model </a:t>
            </a:r>
            <a:r>
              <a:rPr lang="ko-KR" altLang="en-US" sz="1050" dirty="0" err="1">
                <a:solidFill>
                  <a:schemeClr val="bg1"/>
                </a:solidFill>
              </a:rPr>
              <a:t>Archiving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D724BD6C-6502-9A00-A584-48430BA99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905" y="9093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r>
              <a:rPr lang="ko-KR" altLang="en-US" dirty="0"/>
              <a:t>Hyundai Motor </a:t>
            </a:r>
            <a:r>
              <a:rPr lang="en-US" altLang="ko-KR" dirty="0"/>
              <a:t>BMS</a:t>
            </a:r>
            <a:r>
              <a:rPr lang="ko-KR" altLang="en-US" dirty="0"/>
              <a:t>System</a:t>
            </a:r>
            <a:r>
              <a:rPr lang="en-US" altLang="ko-KR" dirty="0"/>
              <a:t>: AI</a:t>
            </a:r>
            <a:r>
              <a:rPr lang="ko-KR" altLang="en-US" dirty="0" err="1"/>
              <a:t/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Brand Guideline </a:t>
            </a:r>
            <a:br>
              <a:rPr lang="en-US" altLang="ko-KR" dirty="0"/>
            </a:br>
            <a:r>
              <a:rPr lang="ko-KR" altLang="en-US" dirty="0"/>
              <a:t>Inspection System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E3FACB8-1763-1AB0-40E9-DB150C163E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927C04B-F702-6303-A7AD-4B4FE196EB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C6CA21D-7C8F-9B27-BB7E-B1C375342F9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999230" y="5962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050" b="1" dirty="0"/>
              <a:t>A system that inspects Hyundai Motor's brand manual and guidelines </a:t>
            </a:r>
            <a:r>
              <a:rPr lang="en" altLang="ko-Kore-KR" sz="1050" b="1" dirty="0"/>
              <a:t>AI</a:t>
            </a:r>
            <a:r>
              <a:rPr lang="ko-KR" altLang="en-US" sz="1050" b="1" dirty="0"/>
              <a:t>using AI</a:t>
            </a:r>
            <a:r>
              <a:rPr lang="ko-KR" altLang="en-US" sz="1050" dirty="0"/>
              <a:t> is being developed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This system </a:t>
            </a:r>
            <a:r>
              <a:rPr lang="ko-KR" altLang="en-US" sz="1050" b="1" dirty="0"/>
              <a:t>Vision</a:t>
            </a:r>
            <a:r>
              <a:rPr lang="en-US" altLang="ko-KR" sz="1050" b="1" dirty="0"/>
              <a:t>(</a:t>
            </a:r>
            <a:r>
              <a:rPr lang="ko-KR" altLang="en-US" sz="1050" b="1" dirty="0"/>
              <a:t>image recognition</a:t>
            </a:r>
            <a:r>
              <a:rPr lang="en-US" altLang="ko-KR" sz="1050" b="1" dirty="0"/>
              <a:t>) </a:t>
            </a:r>
            <a:r>
              <a:rPr lang="ko-KR" altLang="en-US" sz="1050" b="1" dirty="0"/>
              <a:t>models and font analysis models</a:t>
            </a:r>
            <a:r>
              <a:rPr lang="en-US" altLang="ko-KR" sz="1050" b="1" dirty="0"/>
              <a:t>(</a:t>
            </a:r>
            <a:r>
              <a:rPr lang="ko-KR" altLang="en-US" sz="1050" b="1" dirty="0"/>
              <a:t>e.g.</a:t>
            </a:r>
            <a:r>
              <a:rPr lang="en-US" altLang="ko-KR" sz="1050" b="1" dirty="0"/>
              <a:t>: </a:t>
            </a:r>
            <a:r>
              <a:rPr lang="en" altLang="ko-Kore-KR" sz="1050" b="1" dirty="0"/>
              <a:t>Gemini </a:t>
            </a:r>
            <a:r>
              <a:rPr lang="ko-KR" altLang="en-US" sz="1050" b="1" dirty="0"/>
              <a:t>-based</a:t>
            </a:r>
            <a:r>
              <a:rPr lang="en-US" altLang="ko-KR" sz="1050" b="1" dirty="0"/>
              <a:t>)</a:t>
            </a:r>
            <a:r>
              <a:rPr lang="ko-KR" altLang="en-US" sz="1050" b="1" dirty="0"/>
              <a:t>combined</a:t>
            </a:r>
            <a:r>
              <a:rPr lang="ko-KR" altLang="en-US" sz="1050" dirty="0"/>
              <a:t> to automatically identify visual elements such as logos</a:t>
            </a:r>
            <a:r>
              <a:rPr lang="en-US" altLang="ko-KR" sz="1050" dirty="0"/>
              <a:t>, </a:t>
            </a:r>
            <a:r>
              <a:rPr lang="ko-KR" altLang="en-US" sz="1050" dirty="0"/>
              <a:t>colors</a:t>
            </a:r>
            <a:r>
              <a:rPr lang="en-US" altLang="ko-KR" sz="1050" dirty="0"/>
              <a:t>, </a:t>
            </a:r>
            <a:r>
              <a:rPr lang="ko-KR" altLang="en-US" sz="1050" dirty="0"/>
              <a:t>and fonts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Following the brand manual, </a:t>
            </a:r>
            <a:r>
              <a:rPr lang="ko-KR" altLang="en-US" sz="1050" b="1" dirty="0"/>
              <a:t>design consistency and regulatory compliance </a:t>
            </a:r>
            <a:r>
              <a:rPr lang="en" altLang="ko-Kore-KR" sz="1050" b="1" dirty="0"/>
              <a:t>AI</a:t>
            </a:r>
            <a:r>
              <a:rPr lang="ko-KR" altLang="en-US" sz="1050" b="1" dirty="0"/>
              <a:t>are checked in real time by AI</a:t>
            </a:r>
            <a:r>
              <a:rPr lang="ko-KR" altLang="en-US" sz="1050" dirty="0"/>
              <a:t/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Compared to manual inspection, </a:t>
            </a:r>
            <a:r>
              <a:rPr lang="ko-KR" altLang="en-US" sz="1050" b="1" dirty="0"/>
              <a:t>inspection speed and accuracy are significantly improved</a:t>
            </a:r>
            <a:r>
              <a:rPr lang="ko-KR" altLang="en-US" sz="1050" dirty="0"/>
              <a:t/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As a result, </a:t>
            </a:r>
            <a:r>
              <a:rPr lang="ko-KR" altLang="en-US" sz="1050" b="1" dirty="0"/>
              <a:t>brand asset management efficiency is enhanced</a:t>
            </a:r>
            <a:r>
              <a:rPr lang="en-US" altLang="ko-KR" sz="1050" b="1" dirty="0"/>
              <a:t>, </a:t>
            </a:r>
            <a:r>
              <a:rPr lang="ko-KR" altLang="en-US" sz="1050" b="1" dirty="0"/>
              <a:t>and global-level brand consistency is maintained</a:t>
            </a:r>
            <a:r>
              <a:rPr lang="ko-KR" altLang="en-US" sz="1050" dirty="0"/>
              <a:t> is supported</a:t>
            </a:r>
            <a:r>
              <a:rPr lang="en-US" altLang="ko-KR" sz="1050" dirty="0"/>
              <a:t>.</a:t>
            </a:r>
            <a:endParaRPr lang="ko-KR" altLang="en-US" sz="105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00FDAAC-2753-9204-B921-C290DD0B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70" y="3021277"/>
            <a:ext cx="5860026" cy="3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50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D773F-F702-81C3-5F8C-BA877FB82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FE755634-BE8E-794A-5E22-1613A030E031}"/>
              </a:ext>
            </a:extLst>
          </p:cNvPr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F5CB73A-5C57-C864-12A7-559F468DF34C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Service Provider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 i="0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Client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Period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en-US" altLang="ko-KR" sz="1200" b="1">
                <a:solidFill>
                  <a:schemeClr val="bg1"/>
                </a:solidFill>
              </a:rPr>
              <a:t>2024.08~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</a:rPr>
              <a:t>Google Cloud Platform (GCP)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Compute Engine (VM </a:t>
            </a:r>
            <a:r>
              <a:rPr lang="ko-KR" altLang="en-US" sz="1050">
                <a:solidFill>
                  <a:schemeClr val="bg1"/>
                </a:solidFill>
              </a:rPr>
              <a:t>Instance-Based Service Operation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>
                <a:solidFill>
                  <a:schemeClr val="bg1"/>
                </a:solidFill>
              </a:rPr>
              <a:t>training etc.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Inference Acceleration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Functions (</a:t>
            </a:r>
            <a:r>
              <a:rPr lang="ko-KR" altLang="en-US" sz="1050">
                <a:solidFill>
                  <a:schemeClr val="bg1"/>
                </a:solidFill>
              </a:rPr>
              <a:t>Event-Driven Serverless Architecture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Run (</a:t>
            </a:r>
            <a:r>
              <a:rPr lang="ko-KR" altLang="en-US" sz="1050">
                <a:solidFill>
                  <a:schemeClr val="bg1"/>
                </a:solidFill>
              </a:rPr>
              <a:t>Container-Based Scalable Application Deployment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Vertex AI (</a:t>
            </a:r>
            <a:r>
              <a:rPr lang="ko-KR" altLang="en-US" sz="1050">
                <a:solidFill>
                  <a:schemeClr val="bg1"/>
                </a:solidFill>
              </a:rPr>
              <a:t>Custom Model Training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Deployment and </a:t>
            </a:r>
            <a:r>
              <a:rPr lang="en-US" altLang="ko-KR" sz="1050">
                <a:solidFill>
                  <a:schemeClr val="bg1"/>
                </a:solidFill>
              </a:rPr>
              <a:t>MLOps </a:t>
            </a:r>
            <a:r>
              <a:rPr lang="ko-KR" altLang="en-US" sz="1050">
                <a:solidFill>
                  <a:schemeClr val="bg1"/>
                </a:solidFill>
              </a:rPr>
              <a:t>Support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Storage (</a:t>
            </a:r>
            <a:r>
              <a:rPr lang="ko-KR" altLang="en-US" sz="1050">
                <a:solidFill>
                  <a:schemeClr val="bg1"/>
                </a:solidFill>
              </a:rPr>
              <a:t>Training Data and Model Archiving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4E333B7-EEE4-2649-4E96-7C7E06F7EA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905" y="9093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MarkNow: Vision AI</a:t>
            </a:r>
            <a:r>
              <a:rPr lang="ko-KR" altLang="en-US"/>
              <a:t>-based Trademark</a:t>
            </a:r>
            <a:br>
              <a:rPr lang="ko-KR" altLang="en-US"/>
            </a:br>
            <a:r>
              <a:rPr lang="ko-KR" altLang="en-US"/>
              <a:t>Recognition and Image Comparison Model Development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E25002F-615F-4493-C1D5-F32FF677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FE7C0760-8A70-68D2-A442-1D606CF308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0B76DDF-BE93-676F-B9C8-0F5F5834FA6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999230" y="5962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en-US" altLang="ko-KR" sz="800"/>
              <a:t>MarkNow</a:t>
            </a:r>
            <a:r>
              <a:rPr lang="ko-KR" altLang="en-US" sz="800"/>
              <a:t> is a cutting-edge </a:t>
            </a:r>
            <a:r>
              <a:rPr lang="en-US" altLang="ko-KR" sz="800"/>
              <a:t>Computer Vision·</a:t>
            </a:r>
            <a:r>
              <a:rPr lang="ko-KR" altLang="en-US" sz="800"/>
              <a:t>platform that utilizes deep learning models to automatically detect trademarks in images</a:t>
            </a:r>
            <a:r>
              <a:rPr lang="en-US" altLang="ko-KR" sz="800"/>
              <a:t>(</a:t>
            </a:r>
            <a:r>
              <a:rPr lang="ko-KR" altLang="en-US" sz="800"/>
              <a:t>logos</a:t>
            </a:r>
            <a:r>
              <a:rPr lang="en-US" altLang="ko-KR" sz="800"/>
              <a:t>·</a:t>
            </a:r>
            <a:r>
              <a:rPr lang="ko-KR" altLang="en-US" sz="800"/>
              <a:t>symbols</a:t>
            </a:r>
            <a:r>
              <a:rPr lang="en-US" altLang="ko-KR" sz="800"/>
              <a:t>)</a:t>
            </a:r>
            <a:r>
              <a:rPr lang="ko-KR" altLang="en-US" sz="800"/>
              <a:t/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Trademark images are </a:t>
            </a:r>
            <a:r>
              <a:rPr lang="en-US" altLang="ko-KR" sz="800"/>
              <a:t>AI </a:t>
            </a:r>
            <a:r>
              <a:rPr lang="ko-KR" altLang="en-US" sz="800"/>
              <a:t>converted to vector embeddings by the model</a:t>
            </a:r>
            <a:r>
              <a:rPr lang="en-US" altLang="ko-KR" sz="800"/>
              <a:t>(Feature Embedding)</a:t>
            </a:r>
            <a:r>
              <a:rPr lang="ko-KR" altLang="en-US" sz="800"/>
              <a:t/>
            </a:r>
            <a:r>
              <a:rPr lang="en-US" altLang="ko-KR" sz="800"/>
              <a:t>, </a:t>
            </a:r>
            <a:r>
              <a:rPr lang="ko-KR" altLang="en-US" sz="800"/>
              <a:t>quantitatively calculating similarity with existing trademarks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en-US" altLang="ko-KR" sz="800"/>
              <a:t>YOLO </a:t>
            </a:r>
            <a:r>
              <a:rPr lang="ko-KR" altLang="en-US" sz="800"/>
              <a:t>-series object detection and </a:t>
            </a:r>
            <a:r>
              <a:rPr lang="en-US" altLang="ko-KR" sz="800"/>
              <a:t>CNN </a:t>
            </a:r>
            <a:r>
              <a:rPr lang="ko-KR" altLang="en-US" sz="800"/>
              <a:t>-based feature extraction networks are combined for precise trademark recognition performance</a:t>
            </a:r>
            <a:r>
              <a:rPr lang="en-US" altLang="ko-KR" sz="800"/>
              <a:t>.</a:t>
            </a:r>
            <a:r>
              <a:rPr lang="ko-KR" altLang="en-US" sz="800"/>
              <a:t>Data augmentation</a:t>
            </a:r>
            <a:r>
              <a:rPr lang="en-US" altLang="ko-KR" sz="800"/>
              <a:t>·</a:t>
            </a:r>
            <a:r>
              <a:rPr lang="ko-KR" altLang="en-US" sz="800"/>
              <a:t>and preprocessing techniques are applied</a:t>
            </a:r>
            <a:r>
              <a:rPr lang="en-US" altLang="ko-KR" sz="800"/>
              <a:t>, </a:t>
            </a:r>
            <a:r>
              <a:rPr lang="ko-KR" altLang="en-US" sz="800"/>
              <a:t>angle</a:t>
            </a:r>
            <a:r>
              <a:rPr lang="en-US" altLang="ko-KR" sz="800"/>
              <a:t>·</a:t>
            </a:r>
            <a:r>
              <a:rPr lang="ko-KR" altLang="en-US" sz="800"/>
              <a:t>resolution</a:t>
            </a:r>
            <a:r>
              <a:rPr lang="en-US" altLang="ko-KR" sz="800"/>
              <a:t>·</a:t>
            </a:r>
            <a:r>
              <a:rPr lang="ko-KR" altLang="en-US" sz="800"/>
              <a:t>lighting, and various other conditions maintaining </a:t>
            </a:r>
            <a:r>
              <a:rPr lang="en-US" altLang="ko-KR" sz="800"/>
              <a:t>90% </a:t>
            </a:r>
            <a:r>
              <a:rPr lang="ko-KR" altLang="en-US" sz="800"/>
              <a:t>or higher accuracy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enabling early identification of duplicate trademarks during new trademark registration</a:t>
            </a:r>
            <a:r>
              <a:rPr lang="en-US" altLang="ko-KR" sz="800"/>
              <a:t>·</a:t>
            </a:r>
            <a:r>
              <a:rPr lang="ko-KR" altLang="en-US" sz="800"/>
              <a:t>and similar trademarks</a:t>
            </a:r>
            <a:r>
              <a:rPr lang="en-US" altLang="ko-KR" sz="800"/>
              <a:t>, </a:t>
            </a:r>
            <a:r>
              <a:rPr lang="ko-KR" altLang="en-US" sz="800"/>
              <a:t>legal</a:t>
            </a:r>
            <a:r>
              <a:rPr lang="en-US" altLang="ko-KR" sz="800"/>
              <a:t>·</a:t>
            </a:r>
            <a:r>
              <a:rPr lang="ko-KR" altLang="en-US" sz="800"/>
              <a:t>and administrative review efficiency is significantly improved</a:t>
            </a:r>
            <a:r>
              <a:rPr lang="en-US" altLang="ko-KR" sz="800"/>
              <a:t>.</a:t>
            </a:r>
            <a:endParaRPr lang="ko-KR" altLang="en-US" sz="800"/>
          </a:p>
        </p:txBody>
      </p:sp>
      <p:pic>
        <p:nvPicPr>
          <p:cNvPr id="9" name="그림 8" descr="C:/Users/skjkj/AppData/Roaming/PolarisOffice/ETemp/20852_21819112/image78.png">
            <a:extLst>
              <a:ext uri="{FF2B5EF4-FFF2-40B4-BE49-F238E27FC236}">
                <a16:creationId xmlns:a16="http://schemas.microsoft.com/office/drawing/2014/main" id="{EFE25FEA-4669-EDC2-BA2E-9E6C65C9A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70" y="2837815"/>
            <a:ext cx="5894705" cy="295529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Pos="3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837985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662FF-13E9-D136-FB7D-8A1D4FB7A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5CADF07-87AB-F528-904F-03861C4E6EE9}"/>
              </a:ext>
            </a:extLst>
          </p:cNvPr>
          <p:cNvSpPr/>
          <p:nvPr/>
        </p:nvSpPr>
        <p:spPr>
          <a:xfrm flipH="1">
            <a:off x="254000" y="2384425"/>
            <a:ext cx="9652000" cy="4473575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AD1723E-E1F6-4315-2CB6-8D262DD0308B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Service Provider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 i="0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Client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Period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en-US" altLang="ko-KR" sz="1200" b="1">
                <a:solidFill>
                  <a:schemeClr val="tx1"/>
                </a:solidFill>
              </a:rPr>
              <a:t>2024.06~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tx1"/>
                </a:solidFill>
              </a:rPr>
              <a:t>Google Cloud Platform (GCP)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Compute Engine (VM </a:t>
            </a:r>
            <a:r>
              <a:rPr lang="ko-KR" altLang="en-US" sz="1050">
                <a:solidFill>
                  <a:schemeClr val="tx1"/>
                </a:solidFill>
              </a:rPr>
              <a:t>Instance-Based Service Operation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GPU (NVIDIA A100, T4 </a:t>
            </a:r>
            <a:r>
              <a:rPr lang="ko-KR" altLang="en-US" sz="1050">
                <a:solidFill>
                  <a:schemeClr val="tx1"/>
                </a:solidFill>
              </a:rPr>
              <a:t>training etc.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Inference Acceleration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Functions (</a:t>
            </a:r>
            <a:r>
              <a:rPr lang="ko-KR" altLang="en-US" sz="1050">
                <a:solidFill>
                  <a:schemeClr val="tx1"/>
                </a:solidFill>
              </a:rPr>
              <a:t>Event-Driven Serverless Architecture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Run (</a:t>
            </a:r>
            <a:r>
              <a:rPr lang="ko-KR" altLang="en-US" sz="1050">
                <a:solidFill>
                  <a:schemeClr val="tx1"/>
                </a:solidFill>
              </a:rPr>
              <a:t>Container-Based Scalable Application Deployment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Vertex AI (</a:t>
            </a:r>
            <a:r>
              <a:rPr lang="ko-KR" altLang="en-US" sz="1050">
                <a:solidFill>
                  <a:schemeClr val="tx1"/>
                </a:solidFill>
              </a:rPr>
              <a:t>Custom Model Training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Deployment and </a:t>
            </a:r>
            <a:r>
              <a:rPr lang="en-US" altLang="ko-KR" sz="1050">
                <a:solidFill>
                  <a:schemeClr val="tx1"/>
                </a:solidFill>
              </a:rPr>
              <a:t>MLOps </a:t>
            </a:r>
            <a:r>
              <a:rPr lang="ko-KR" altLang="en-US" sz="1050">
                <a:solidFill>
                  <a:schemeClr val="tx1"/>
                </a:solidFill>
              </a:rPr>
              <a:t>Support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Storage (</a:t>
            </a:r>
            <a:r>
              <a:rPr lang="ko-KR" altLang="en-US" sz="1050">
                <a:solidFill>
                  <a:schemeClr val="tx1"/>
                </a:solidFill>
              </a:rPr>
              <a:t>Training Data and Model Archiving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5905" y="89027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Smart Vision AI:</a:t>
            </a:r>
            <a:br>
              <a:rPr lang="ko-KR" altLang="ko-KR"/>
            </a:br>
            <a:r>
              <a:rPr lang="en-US" altLang="ko-KR"/>
              <a:t>IKEA </a:t>
            </a:r>
            <a:r>
              <a:rPr lang="ko-KR" altLang="en-US"/>
              <a:t>Store-Based Furniture Object Detection</a:t>
            </a:r>
            <a:br>
              <a:rPr lang="ko-KR" altLang="en-US"/>
            </a:br>
            <a:r>
              <a:rPr lang="ko-KR" altLang="en-US"/>
              <a:t>Model Development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81A3F99-C92D-CB88-C0C1-F05F5B7AC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DCE4121-D975-E036-E656-6035BDAFA2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4C4710E-06FF-D80C-8A1A-ED5A6653A5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9230" y="545465"/>
            <a:ext cx="5502275" cy="1673225"/>
          </a:xfrm>
        </p:spPr>
        <p:txBody>
          <a:bodyPr/>
          <a:lstStyle/>
          <a:p>
            <a:r>
              <a:rPr lang="ko-KR" altLang="en-US" sz="800" dirty="0"/>
              <a:t>This project </a:t>
            </a:r>
            <a:r>
              <a:rPr lang="en-US" altLang="ko-KR" sz="800" dirty="0"/>
              <a:t>YOLOv8 </a:t>
            </a:r>
            <a:r>
              <a:rPr lang="ko-KR" altLang="en-US" sz="800" dirty="0"/>
              <a:t>-based object detection models to recognize chairs</a:t>
            </a:r>
            <a:r>
              <a:rPr lang="en-US" altLang="ko-KR" sz="800" dirty="0"/>
              <a:t>·</a:t>
            </a:r>
            <a:r>
              <a:rPr lang="ko-KR" altLang="en-US" sz="800" dirty="0"/>
              <a:t>desks</a:t>
            </a:r>
            <a:r>
              <a:rPr lang="en-US" altLang="ko-KR" sz="800" dirty="0"/>
              <a:t>·</a:t>
            </a:r>
            <a:r>
              <a:rPr lang="ko-KR" altLang="en-US" sz="800" dirty="0" err="1"/>
              <a:t>sofas</a:t>
            </a:r>
            <a:r>
              <a:rPr lang="ko-KR" altLang="en-US" sz="800" dirty="0"/>
              <a:t> and other major furniture items</a:t>
            </a:r>
            <a:r>
              <a:rPr lang="en-US" altLang="ko-KR" sz="800" dirty="0"/>
              <a:t>·</a:t>
            </a:r>
            <a:r>
              <a:rPr lang="ko-KR" altLang="en-US" sz="800" dirty="0"/>
              <a:t>classification technology was developed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A total of </a:t>
            </a:r>
            <a:r>
              <a:rPr lang="en-US" altLang="ko-KR" sz="800" dirty="0"/>
              <a:t>689</a:t>
            </a:r>
            <a:r>
              <a:rPr lang="ko-KR" altLang="en-US" sz="800" dirty="0"/>
              <a:t>furniture image datasets were constructed</a:t>
            </a:r>
            <a:r>
              <a:rPr lang="en-US" altLang="ko-KR" sz="800" dirty="0"/>
              <a:t>, IKEA </a:t>
            </a:r>
            <a:r>
              <a:rPr lang="ko-KR" altLang="en-US" sz="800" dirty="0"/>
              <a:t>and training was conducted reflecting real environments similar to products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To address dataset imbalance, training</a:t>
            </a:r>
            <a:r>
              <a:rPr lang="en-US" altLang="ko-KR" sz="800" dirty="0"/>
              <a:t>·</a:t>
            </a:r>
            <a:r>
              <a:rPr lang="ko-KR" altLang="en-US" sz="800" dirty="0"/>
              <a:t>validation</a:t>
            </a:r>
            <a:r>
              <a:rPr lang="en-US" altLang="ko-KR" sz="800" dirty="0"/>
              <a:t>·</a:t>
            </a:r>
            <a:r>
              <a:rPr lang="ko-KR" altLang="en-US" sz="800" dirty="0"/>
              <a:t>and test sets were </a:t>
            </a:r>
            <a:r>
              <a:rPr lang="en-US" altLang="ko-KR" sz="800" dirty="0"/>
              <a:t>72:14:14 </a:t>
            </a:r>
            <a:r>
              <a:rPr lang="ko-KR" altLang="en-US" sz="800" dirty="0"/>
              <a:t>restructured by ratio to optimize performance</a:t>
            </a:r>
            <a:r>
              <a:rPr lang="en-US" altLang="ko-KR" sz="800" dirty="0"/>
              <a:t>.GPU </a:t>
            </a:r>
            <a:r>
              <a:rPr lang="ko-KR" altLang="en-US" sz="800" dirty="0"/>
              <a:t>-based </a:t>
            </a:r>
            <a:r>
              <a:rPr lang="en-US" altLang="ko-KR" sz="800" dirty="0"/>
              <a:t>100 epoch </a:t>
            </a:r>
            <a:r>
              <a:rPr lang="ko-KR" altLang="en-US" sz="800" dirty="0"/>
              <a:t>Training results</a:t>
            </a:r>
            <a:r>
              <a:rPr lang="en-US" altLang="ko-KR" sz="800" dirty="0"/>
              <a:t>, </a:t>
            </a:r>
            <a:r>
              <a:rPr lang="ko-KR" altLang="en-US" sz="800" dirty="0"/>
              <a:t>chair </a:t>
            </a:r>
            <a:r>
              <a:rPr lang="en-US" altLang="ko-KR" sz="800" dirty="0"/>
              <a:t>97.8%, </a:t>
            </a:r>
            <a:r>
              <a:rPr lang="ko-KR" altLang="en-US" sz="800" dirty="0" err="1"/>
              <a:t>sofas</a:t>
            </a:r>
            <a:r>
              <a:rPr lang="ko-KR" altLang="en-US" sz="800" dirty="0"/>
              <a:t> </a:t>
            </a:r>
            <a:r>
              <a:rPr lang="en-US" altLang="ko-KR" sz="800" dirty="0"/>
              <a:t>94.7%, </a:t>
            </a:r>
            <a:r>
              <a:rPr lang="ko-KR" altLang="en-US" sz="800" dirty="0"/>
              <a:t>desk </a:t>
            </a:r>
            <a:r>
              <a:rPr lang="en-US" altLang="ko-KR" sz="800" dirty="0"/>
              <a:t>93.6%</a:t>
            </a:r>
            <a:r>
              <a:rPr lang="ko-KR" altLang="en-US" sz="800" dirty="0"/>
              <a:t> with high </a:t>
            </a:r>
            <a:r>
              <a:rPr lang="en-US" altLang="ko-KR" sz="800" dirty="0"/>
              <a:t>AP </a:t>
            </a:r>
            <a:r>
              <a:rPr lang="ko-KR" altLang="en-US" sz="800" dirty="0"/>
              <a:t>performance was achieved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Overall </a:t>
            </a:r>
            <a:r>
              <a:rPr lang="en-US" altLang="ko-KR" sz="800" dirty="0" err="1"/>
              <a:t>mAP</a:t>
            </a:r>
            <a:r>
              <a:rPr lang="ko-KR" altLang="en-US" sz="800" dirty="0"/>
              <a:t> approximately </a:t>
            </a:r>
            <a:r>
              <a:rPr lang="en-US" altLang="ko-KR" sz="800" dirty="0"/>
              <a:t>95.4%</a:t>
            </a:r>
            <a:r>
              <a:rPr lang="ko-KR" altLang="en-US" sz="800" dirty="0"/>
              <a:t/>
            </a:r>
            <a:r>
              <a:rPr lang="en-US" altLang="ko-KR" sz="800" dirty="0"/>
              <a:t>, </a:t>
            </a:r>
            <a:r>
              <a:rPr lang="ko-KR" altLang="en-US" sz="800" dirty="0"/>
              <a:t>achieving practical application-level accuracy</a:t>
            </a:r>
            <a:r>
              <a:rPr lang="en-US" altLang="ko-KR" sz="800" dirty="0"/>
              <a:t>.</a:t>
            </a:r>
            <a:r>
              <a:rPr lang="ko-KR" altLang="en-US" sz="800" dirty="0"/>
              <a:t>As an application example</a:t>
            </a:r>
            <a:r>
              <a:rPr lang="en-US" altLang="ko-KR" sz="800" dirty="0"/>
              <a:t>, IKEA </a:t>
            </a:r>
            <a:r>
              <a:rPr lang="ko-KR" altLang="en-US" sz="800" dirty="0"/>
              <a:t>stable detection in actual store environments was verified using furniture introduction videos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Initial data bias issues</a:t>
            </a:r>
            <a:r>
              <a:rPr lang="en-US" altLang="ko-KR" sz="800" dirty="0"/>
              <a:t>(</a:t>
            </a:r>
            <a:r>
              <a:rPr lang="ko-KR" altLang="en-US" sz="800" dirty="0"/>
              <a:t>center-placed</a:t>
            </a:r>
            <a:r>
              <a:rPr lang="en-US" altLang="ko-KR" sz="800" dirty="0"/>
              <a:t>, </a:t>
            </a:r>
            <a:r>
              <a:rPr lang="ko-KR" altLang="en-US" sz="800" dirty="0"/>
              <a:t>static images</a:t>
            </a:r>
            <a:r>
              <a:rPr lang="en-US" altLang="ko-KR" sz="800" dirty="0"/>
              <a:t>)</a:t>
            </a:r>
            <a:r>
              <a:rPr lang="ko-KR" altLang="en-US" sz="800" dirty="0"/>
              <a:t>were also improved</a:t>
            </a:r>
            <a:r>
              <a:rPr lang="en-US" altLang="ko-KR" sz="800" dirty="0"/>
              <a:t>, </a:t>
            </a:r>
            <a:r>
              <a:rPr lang="ko-KR" altLang="en-US" sz="800" dirty="0"/>
              <a:t>enhancing usability across various backgrounds and conditions</a:t>
            </a:r>
            <a:r>
              <a:rPr lang="en-US" altLang="ko-KR" sz="800" dirty="0"/>
              <a:t>.</a:t>
            </a:r>
          </a:p>
        </p:txBody>
      </p:sp>
      <p:pic>
        <p:nvPicPr>
          <p:cNvPr id="10" name="그림 9" descr="C:/Users/skjkj/AppData/Roaming/PolarisOffice/ETemp/20852_21819112/image7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70" y="2691130"/>
            <a:ext cx="2787015" cy="1581150"/>
          </a:xfrm>
          <a:prstGeom prst="rect">
            <a:avLst/>
          </a:prstGeom>
          <a:noFill/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2" name="그림 11" descr="C:/Users/skjkj/AppData/Roaming/PolarisOffice/ETemp/20852_21819112/image8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70" y="4468495"/>
            <a:ext cx="2787015" cy="1610360"/>
          </a:xfrm>
          <a:prstGeom prst="rect">
            <a:avLst/>
          </a:prstGeom>
          <a:noFill/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4" name="그림 13" descr="C:/Users/skjkj/AppData/Roaming/PolarisOffice/ETemp/20852_21819112/image8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40" y="2691130"/>
            <a:ext cx="2802255" cy="15741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그림 15" descr="C:/Users/skjkj/AppData/Roaming/PolarisOffice/ETemp/20852_21819112/image8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40" y="4487545"/>
            <a:ext cx="2802255" cy="161036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88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7BBEF-5044-40A3-FE68-913750FB2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53CF212-382A-5433-9C72-03589A4E9994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Service Provider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 i="0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Client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Period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en-US" altLang="ko-KR" sz="1200" b="1">
                <a:solidFill>
                  <a:schemeClr val="bg1"/>
                </a:solidFill>
              </a:rPr>
              <a:t>2022.03~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</a:rPr>
              <a:t>Google Cloud Platform (GCP)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Compute Engine (VM </a:t>
            </a:r>
            <a:r>
              <a:rPr lang="ko-KR" altLang="en-US" sz="1050">
                <a:solidFill>
                  <a:schemeClr val="bg1"/>
                </a:solidFill>
              </a:rPr>
              <a:t>Instance-Based Service Operation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>
                <a:solidFill>
                  <a:schemeClr val="bg1"/>
                </a:solidFill>
              </a:rPr>
              <a:t>training etc.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Inference Acceleration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Functions (</a:t>
            </a:r>
            <a:r>
              <a:rPr lang="ko-KR" altLang="en-US" sz="1050">
                <a:solidFill>
                  <a:schemeClr val="bg1"/>
                </a:solidFill>
              </a:rPr>
              <a:t>Event-Driven Serverless Architecture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Run (</a:t>
            </a:r>
            <a:r>
              <a:rPr lang="ko-KR" altLang="en-US" sz="1050">
                <a:solidFill>
                  <a:schemeClr val="bg1"/>
                </a:solidFill>
              </a:rPr>
              <a:t>Container-Based Scalable Application Deployment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Vertex AI (</a:t>
            </a:r>
            <a:r>
              <a:rPr lang="ko-KR" altLang="en-US" sz="1050">
                <a:solidFill>
                  <a:schemeClr val="bg1"/>
                </a:solidFill>
              </a:rPr>
              <a:t>Custom Model Training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Deployment and </a:t>
            </a:r>
            <a:r>
              <a:rPr lang="en-US" altLang="ko-KR" sz="1050">
                <a:solidFill>
                  <a:schemeClr val="bg1"/>
                </a:solidFill>
              </a:rPr>
              <a:t>MLOps </a:t>
            </a:r>
            <a:r>
              <a:rPr lang="ko-KR" altLang="en-US" sz="1050">
                <a:solidFill>
                  <a:schemeClr val="bg1"/>
                </a:solidFill>
              </a:rPr>
              <a:t>Support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Storage (</a:t>
            </a:r>
            <a:r>
              <a:rPr lang="ko-KR" altLang="en-US" sz="1050">
                <a:solidFill>
                  <a:schemeClr val="bg1"/>
                </a:solidFill>
              </a:rPr>
              <a:t>Training Data and Model Archiving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5905" y="9220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AI Traffic Vision: </a:t>
            </a:r>
            <a:r>
              <a:rPr lang="ko-KR" altLang="en-US"/>
              <a:t>Malaysia </a:t>
            </a:r>
            <a:r>
              <a:rPr lang="en-US" altLang="ko-KR"/>
              <a:t>CCTV </a:t>
            </a:r>
            <a:r>
              <a:rPr lang="ko-KR" altLang="en-US"/>
              <a:t>-Based Vehicle Detection and</a:t>
            </a:r>
            <a:br>
              <a:rPr lang="ko-KR" altLang="en-US"/>
            </a:br>
            <a:r>
              <a:rPr lang="ko-KR" altLang="en-US"/>
              <a:t>Traffic Volume Prediction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338C913-D3B5-3F33-180B-F952744E9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D22ED9D-AA2C-5531-7FD0-B7951EAE8B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 txBox="1">
            <a:spLocks noGrp="1"/>
          </p:cNvSpPr>
          <p:nvPr>
            <p:ph type="body" sz="quarter" idx="15"/>
          </p:nvPr>
        </p:nvSpPr>
        <p:spPr>
          <a:xfrm>
            <a:off x="3945890" y="5200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800"/>
              <a:t>This project utilizes </a:t>
            </a:r>
            <a:r>
              <a:rPr lang="en-US" altLang="ko-KR" sz="800"/>
              <a:t>CCTV </a:t>
            </a:r>
            <a:r>
              <a:rPr lang="ko-KR" altLang="en-US" sz="800"/>
              <a:t>video data installed on major roads in Malaysia to build vehicle type object detection and traffic volume prediction models</a:t>
            </a:r>
            <a:br>
              <a:rPr lang="ko-KR" altLang="en-US" sz="800"/>
            </a:br>
            <a:r>
              <a:rPr lang="ko-KR" altLang="en-US" sz="800"/>
              <a:t/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en-US" altLang="ko-KR" sz="800"/>
              <a:t>YOLO </a:t>
            </a:r>
            <a:r>
              <a:rPr lang="ko-KR" altLang="en-US" sz="800"/>
              <a:t>-series models to</a:t>
            </a:r>
            <a:r>
              <a:rPr lang="en-US" altLang="ko-KR" sz="800"/>
              <a:t>, </a:t>
            </a:r>
            <a:r>
              <a:rPr lang="ko-KR" altLang="en-US" sz="800"/>
              <a:t>trucks</a:t>
            </a:r>
            <a:r>
              <a:rPr lang="en-US" altLang="ko-KR" sz="800"/>
              <a:t>·</a:t>
            </a:r>
            <a:r>
              <a:rPr lang="ko-KR" altLang="en-US" sz="800"/>
              <a:t>passenger cars</a:t>
            </a:r>
            <a:r>
              <a:rPr lang="en-US" altLang="ko-KR" sz="800"/>
              <a:t>·</a:t>
            </a:r>
            <a:r>
              <a:rPr lang="ko-KR" altLang="en-US" sz="800"/>
              <a:t>motorcycles, and various vehicle classes for real-time detection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The acquired video data underwent preprocessing for day</a:t>
            </a:r>
            <a:r>
              <a:rPr lang="en-US" altLang="ko-KR" sz="800"/>
              <a:t>·</a:t>
            </a:r>
            <a:r>
              <a:rPr lang="ko-KR" altLang="en-US" sz="800"/>
              <a:t>night</a:t>
            </a:r>
            <a:r>
              <a:rPr lang="en-US" altLang="ko-KR" sz="800"/>
              <a:t>, </a:t>
            </a:r>
            <a:r>
              <a:rPr lang="ko-KR" altLang="en-US" sz="800"/>
              <a:t>weather conditions</a:t>
            </a:r>
            <a:r>
              <a:rPr lang="en-US" altLang="ko-KR" sz="800"/>
              <a:t>, </a:t>
            </a:r>
            <a:r>
              <a:rPr lang="ko-KR" altLang="en-US" sz="800"/>
              <a:t>and camera angles, designed for stable recognition in various environments</a:t>
            </a:r>
            <a:r>
              <a:rPr lang="en-US" altLang="ko-KR" sz="800"/>
              <a:t>.</a:t>
            </a:r>
            <a:r>
              <a:rPr lang="ko-KR" altLang="en-US" sz="800"/>
              <a:t>Model performance was measured by class-average accuracy</a:t>
            </a:r>
            <a:r>
              <a:rPr lang="en-US" altLang="ko-KR" sz="800"/>
              <a:t>(AP)</a:t>
            </a:r>
            <a:r>
              <a:rPr lang="ko-KR" altLang="en-US" sz="800"/>
              <a:t/>
            </a:r>
            <a:r>
              <a:rPr lang="en-US" altLang="ko-KR" sz="800"/>
              <a:t>, 90% </a:t>
            </a:r>
            <a:r>
              <a:rPr lang="ko-KR" altLang="en-US" sz="800"/>
              <a:t>or higher detection performance was achieved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Detected vehicle data was combined with time-series analysis techniques for hourly</a:t>
            </a:r>
            <a:r>
              <a:rPr lang="en-US" altLang="ko-KR" sz="800"/>
              <a:t>·</a:t>
            </a:r>
            <a:r>
              <a:rPr lang="ko-KR" altLang="en-US" sz="800"/>
              <a:t>and vehicle-type traffic volume prediction models</a:t>
            </a:r>
            <a:r>
              <a:rPr lang="en-US" altLang="ko-KR" sz="800"/>
              <a:t>.</a:t>
            </a:r>
            <a:r>
              <a:rPr lang="ko-KR" altLang="en-US" sz="800"/>
              <a:t>enabling congestion period prediction</a:t>
            </a:r>
            <a:r>
              <a:rPr lang="en-US" altLang="ko-KR" sz="800"/>
              <a:t>, </a:t>
            </a:r>
            <a:r>
              <a:rPr lang="ko-KR" altLang="en-US" sz="800"/>
              <a:t>road infrastructure efficiency analysis</a:t>
            </a:r>
            <a:r>
              <a:rPr lang="en-US" altLang="ko-KR" sz="800"/>
              <a:t>, </a:t>
            </a:r>
            <a:r>
              <a:rPr lang="ko-KR" altLang="en-US" sz="800"/>
              <a:t>and traffic policy support was verified</a:t>
            </a:r>
            <a:r>
              <a:rPr lang="en-US" altLang="ko-KR" sz="800"/>
              <a:t>.</a:t>
            </a:r>
            <a:r>
              <a:rPr lang="ko-KR" altLang="en-US" sz="800"/>
              <a:t>Real-time analysis results are visualized as dashboards</a:t>
            </a:r>
            <a:r>
              <a:rPr lang="en-US" altLang="ko-KR" sz="800"/>
              <a:t>, </a:t>
            </a:r>
            <a:r>
              <a:rPr lang="ko-KR" altLang="en-US" sz="800"/>
              <a:t>for intuitive monitoring by local traffic authorities</a:t>
            </a:r>
            <a:r>
              <a:rPr lang="en-US" altLang="ko-KR" sz="800"/>
              <a:t>.</a:t>
            </a:r>
            <a:endParaRPr lang="ko-KR" altLang="en-US" sz="800"/>
          </a:p>
        </p:txBody>
      </p:sp>
      <p:pic>
        <p:nvPicPr>
          <p:cNvPr id="9" name="그림 8" descr="C:/Users/skjkj/AppData/Roaming/PolarisOffice/ETemp/20852_21819112/image8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4008755"/>
            <a:ext cx="4512945" cy="229743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그림 12" descr="C:/Users/skjkj/AppData/Roaming/PolarisOffice/ETemp/20852_21819112/image8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25" y="2581910"/>
            <a:ext cx="3248660" cy="165417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41450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6D5D2-DA28-06E0-43B8-29D411F2E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rgbClr val="EFF1F5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E4BA9DE-5C22-5BC1-86C2-3AE6B2111FC4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Service Provider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 i="0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Client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Period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en-US" altLang="ko-KR" sz="1200" b="1">
                <a:solidFill>
                  <a:schemeClr val="tx1"/>
                </a:solidFill>
              </a:rPr>
              <a:t>2022.03~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tx1"/>
                </a:solidFill>
              </a:rPr>
              <a:t>Google Cloud Platform (GCP)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Compute Engine (VM </a:t>
            </a:r>
            <a:r>
              <a:rPr lang="ko-KR" altLang="en-US" sz="1050">
                <a:solidFill>
                  <a:schemeClr val="tx1"/>
                </a:solidFill>
              </a:rPr>
              <a:t>Instance-Based Service Operation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GPU (NVIDIA A100, T4 </a:t>
            </a:r>
            <a:r>
              <a:rPr lang="ko-KR" altLang="en-US" sz="1050">
                <a:solidFill>
                  <a:schemeClr val="tx1"/>
                </a:solidFill>
              </a:rPr>
              <a:t>training etc.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Inference Acceleration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Functions (</a:t>
            </a:r>
            <a:r>
              <a:rPr lang="ko-KR" altLang="en-US" sz="1050">
                <a:solidFill>
                  <a:schemeClr val="tx1"/>
                </a:solidFill>
              </a:rPr>
              <a:t>Event-Driven Serverless Architecture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Run (</a:t>
            </a:r>
            <a:r>
              <a:rPr lang="ko-KR" altLang="en-US" sz="1050">
                <a:solidFill>
                  <a:schemeClr val="tx1"/>
                </a:solidFill>
              </a:rPr>
              <a:t>Container-Based Scalable Application Deployment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Vertex AI (</a:t>
            </a:r>
            <a:r>
              <a:rPr lang="ko-KR" altLang="en-US" sz="1050">
                <a:solidFill>
                  <a:schemeClr val="tx1"/>
                </a:solidFill>
              </a:rPr>
              <a:t>Custom Model Training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Deployment and </a:t>
            </a:r>
            <a:r>
              <a:rPr lang="en-US" altLang="ko-KR" sz="1050">
                <a:solidFill>
                  <a:schemeClr val="tx1"/>
                </a:solidFill>
              </a:rPr>
              <a:t>MLOps </a:t>
            </a:r>
            <a:r>
              <a:rPr lang="ko-KR" altLang="en-US" sz="1050">
                <a:solidFill>
                  <a:schemeClr val="tx1"/>
                </a:solidFill>
              </a:rPr>
              <a:t>Support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Storage (</a:t>
            </a:r>
            <a:r>
              <a:rPr lang="ko-KR" altLang="en-US" sz="1050">
                <a:solidFill>
                  <a:schemeClr val="tx1"/>
                </a:solidFill>
              </a:rPr>
              <a:t>Training Data and Model Archiving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2095" y="906145"/>
            <a:ext cx="3954780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SmartBus Vision:</a:t>
            </a:r>
            <a:br>
              <a:rPr lang="ko-KR" altLang="ko-KR"/>
            </a:br>
            <a:r>
              <a:rPr lang="en-US" altLang="ko-KR"/>
              <a:t>AI </a:t>
            </a:r>
            <a:r>
              <a:rPr lang="ko-KR" altLang="en-US"/>
              <a:t>-Based Boarding</a:t>
            </a:r>
            <a:r>
              <a:rPr lang="en-US" altLang="ko-KR"/>
              <a:t>·</a:t>
            </a:r>
            <a:r>
              <a:rPr lang="ko-KR" altLang="en-US"/>
              <a:t>and Alighting Passenger Count System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4A668EF-310E-2777-9136-A2703819BD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1E4822E5-7E52-BA11-A9F3-E1EE0D84D8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 txBox="1">
            <a:spLocks noGrp="1"/>
          </p:cNvSpPr>
          <p:nvPr>
            <p:ph type="body" sz="quarter" idx="15"/>
          </p:nvPr>
        </p:nvSpPr>
        <p:spPr>
          <a:xfrm>
            <a:off x="3945890" y="66611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800"/>
              <a:t>This system utilizes cameras installed inside buses and video analysis algorithms</a:t>
            </a:r>
            <a:r>
              <a:rPr lang="en-US" altLang="ko-KR" sz="800"/>
              <a:t>, </a:t>
            </a:r>
            <a:r>
              <a:rPr lang="ko-KR" altLang="en-US" sz="800"/>
              <a:t>Boarding</a:t>
            </a:r>
            <a:r>
              <a:rPr lang="en-US" altLang="ko-KR" sz="800"/>
              <a:t>·</a:t>
            </a:r>
            <a:r>
              <a:rPr lang="ko-KR" altLang="en-US" sz="800"/>
              <a:t>to automatically count alighting passengers as a smart mobility</a:t>
            </a:r>
            <a:br>
              <a:rPr lang="ko-KR" altLang="en-US" sz="800"/>
            </a:br>
            <a:r>
              <a:rPr lang="ko-KR" altLang="en-US" sz="800"/>
              <a:t>solution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en-US" altLang="ko-KR" sz="800"/>
              <a:t>AI </a:t>
            </a:r>
            <a:r>
              <a:rPr lang="ko-KR" altLang="en-US" sz="800"/>
              <a:t>-based detection technology calculates boarding and alighting passengers in real time</a:t>
            </a:r>
            <a:r>
              <a:rPr lang="en-US" altLang="ko-KR" sz="800"/>
              <a:t>, </a:t>
            </a:r>
            <a:r>
              <a:rPr lang="ko-KR" altLang="en-US" sz="800"/>
              <a:t>based on which hourly</a:t>
            </a:r>
            <a:r>
              <a:rPr lang="en-US" altLang="ko-KR" sz="800"/>
              <a:t>·</a:t>
            </a:r>
            <a:r>
              <a:rPr lang="ko-KR" altLang="en-US" sz="800"/>
              <a:t>and route-based boarding pattern data can be</a:t>
            </a:r>
            <a:br>
              <a:rPr lang="ko-KR" altLang="en-US" sz="800"/>
            </a:br>
            <a:r>
              <a:rPr lang="ko-KR" altLang="en-US" sz="800"/>
              <a:t>collected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Collected data is combined with congestion monitoring</a:t>
            </a:r>
            <a:r>
              <a:rPr lang="en-US" altLang="ko-KR" sz="800"/>
              <a:t>, </a:t>
            </a:r>
            <a:r>
              <a:rPr lang="ko-KR" altLang="en-US" sz="800"/>
              <a:t>designed to identify passenger-dense segments and improve operational efficiency</a:t>
            </a:r>
            <a:r>
              <a:rPr lang="en-US" altLang="ko-KR" sz="800"/>
              <a:t>.</a:t>
            </a:r>
            <a:r>
              <a:rPr lang="ko-KR" altLang="en-US" sz="800"/>
              <a:t>reducing the manual counting burden on transport companies and drivers</a:t>
            </a:r>
            <a:r>
              <a:rPr lang="en-US" altLang="ko-KR" sz="800"/>
              <a:t>, </a:t>
            </a:r>
            <a:r>
              <a:rPr lang="ko-KR" altLang="en-US" sz="800"/>
              <a:t>enabling operation optimization and dispatch adjustments based on passenger congestion</a:t>
            </a:r>
            <a:r>
              <a:rPr lang="en-US" altLang="ko-KR" sz="800"/>
              <a:t>.</a:t>
            </a:r>
            <a:endParaRPr lang="ko-KR" altLang="en-US" sz="800"/>
          </a:p>
        </p:txBody>
      </p:sp>
      <p:pic>
        <p:nvPicPr>
          <p:cNvPr id="10" name="그림 9" descr="C:/Users/skjkj/AppData/Roaming/PolarisOffice/ETemp/20852_21819112/image8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2692400"/>
            <a:ext cx="2770505" cy="203263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그림 14" descr="C:/Users/skjkj/AppData/Roaming/PolarisOffice/ETemp/20852_21819112/image8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3581400"/>
            <a:ext cx="2458085" cy="176593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그림 11" descr="C:/Users/skjkj/AppData/Roaming/PolarisOffice/ETemp/20852_21819112/image8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85" y="4178300"/>
            <a:ext cx="2698750" cy="226187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51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Human </a:t>
            </a:r>
            <a:r>
              <a:rPr lang="en-US" altLang="ko-KR" dirty="0"/>
              <a:t>ICT </a:t>
            </a:r>
            <a:br>
              <a:rPr lang="en-US" altLang="ko-KR" dirty="0"/>
            </a:br>
            <a:r>
              <a:rPr lang="en-US" altLang="ko-KR" dirty="0"/>
              <a:t>AI Vision </a:t>
            </a:r>
            <a:r>
              <a:rPr lang="ko-KR" altLang="en-US" dirty="0"/>
              <a:t>Management System </a:t>
            </a:r>
            <a:br>
              <a:rPr lang="en-US" altLang="ko-KR" dirty="0"/>
            </a:br>
            <a:r>
              <a:rPr lang="en-US" altLang="ko-KR" dirty="0"/>
              <a:t>MSA </a:t>
            </a:r>
            <a:r>
              <a:rPr lang="ko-KR" altLang="en-US" dirty="0"/>
              <a:t>Development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Human</a:t>
            </a:r>
            <a:r>
              <a:rPr lang="en-US" altLang="ko-KR" dirty="0"/>
              <a:t>ICT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3944471" y="684652"/>
            <a:ext cx="5502189" cy="1309687"/>
          </a:xfrm>
        </p:spPr>
        <p:txBody>
          <a:bodyPr/>
          <a:lstStyle/>
          <a:p>
            <a:r>
              <a:rPr lang="en-US" altLang="ko-KR" dirty="0"/>
              <a:t>AI Vision </a:t>
            </a:r>
            <a:r>
              <a:rPr lang="ko-KR" altLang="en-US" dirty="0"/>
              <a:t>system is a Human </a:t>
            </a:r>
            <a:r>
              <a:rPr lang="en-US" altLang="ko-KR" dirty="0"/>
              <a:t>ICT</a:t>
            </a:r>
            <a:r>
              <a:rPr lang="ko-KR" altLang="en-US" dirty="0"/>
              <a:t>-developed </a:t>
            </a:r>
            <a:r>
              <a:rPr lang="en-US" altLang="ko-KR" dirty="0"/>
              <a:t>Vision</a:t>
            </a:r>
            <a:r>
              <a:rPr lang="ko-KR" altLang="en-US" dirty="0"/>
              <a:t>-based hazard detection system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The </a:t>
            </a:r>
            <a:r>
              <a:rPr lang="en-US" altLang="ko-KR" dirty="0"/>
              <a:t>AI Vision </a:t>
            </a:r>
            <a:r>
              <a:rPr lang="ko-KR" altLang="en-US" dirty="0"/>
              <a:t>model was used as the basis for performance optimization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Additionally, the existing </a:t>
            </a:r>
            <a:r>
              <a:rPr lang="en-US" altLang="ko-KR" dirty="0"/>
              <a:t>Monolithic </a:t>
            </a:r>
            <a:r>
              <a:rPr lang="ko-KR" altLang="en-US" dirty="0"/>
              <a:t>architecture </a:t>
            </a:r>
            <a:r>
              <a:rPr lang="ko-KR" altLang="en-US" dirty="0" err="1"/>
              <a:t>previously built</a:t>
            </a:r>
            <a:r>
              <a:rPr lang="ko-KR" altLang="en-US" dirty="0"/>
              <a:t> management site was migrated to </a:t>
            </a:r>
            <a:r>
              <a:rPr lang="en-US" altLang="ko-KR" dirty="0"/>
              <a:t>MSA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The Python-based</a:t>
            </a:r>
            <a:r>
              <a:rPr lang="ko-KR" altLang="en-US" dirty="0"/>
              <a:t> </a:t>
            </a:r>
            <a:r>
              <a:rPr lang="ko-KR" altLang="en-US" dirty="0" err="1"/>
              <a:t>built</a:t>
            </a:r>
            <a:r>
              <a:rPr lang="ko-KR" altLang="en-US" dirty="0"/>
              <a:t> </a:t>
            </a:r>
            <a:r>
              <a:rPr lang="en-US" altLang="ko-KR" dirty="0"/>
              <a:t>ML </a:t>
            </a:r>
            <a:r>
              <a:rPr lang="ko-KR" altLang="en-US" dirty="0"/>
              <a:t> parts and communication server were deployed with </a:t>
            </a:r>
            <a:r>
              <a:rPr lang="en-US" altLang="ko-KR" dirty="0"/>
              <a:t>k8s</a:t>
            </a:r>
            <a:r>
              <a:rPr lang="ko-KR" altLang="en-US" dirty="0"/>
              <a:t> processes </a:t>
            </a:r>
            <a:br>
              <a:rPr lang="en-US" altLang="ko-KR" dirty="0"/>
            </a:br>
            <a:r>
              <a:rPr lang="ko-KR" altLang="en-US" dirty="0"/>
              <a:t>deployed</a:t>
            </a:r>
            <a:r>
              <a:rPr lang="en-US" altLang="ko-KR" dirty="0"/>
              <a:t>. </a:t>
            </a:r>
            <a:r>
              <a:rPr lang="ko-KR" altLang="en-US" dirty="0"/>
              <a:t>The Java-based </a:t>
            </a:r>
            <a:r>
              <a:rPr lang="ko-KR" altLang="en-US" dirty="0" err="1"/>
              <a:t>written</a:t>
            </a:r>
            <a:r>
              <a:rPr lang="ko-KR" altLang="en-US" dirty="0"/>
              <a:t> management site was deployed with </a:t>
            </a:r>
            <a:r>
              <a:rPr lang="en-US" altLang="ko-KR" dirty="0"/>
              <a:t>Multi Tenant</a:t>
            </a:r>
            <a:r>
              <a:rPr lang="ko-KR" altLang="en-US" dirty="0"/>
              <a:t/>
            </a:r>
            <a:r>
              <a:rPr lang="en-US" altLang="ko-KR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Human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ICT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2021.11~2022.03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Development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Architecture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Java 11 (with spring Boot),Mysql,Python,k8s,lambda,docker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53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3441-AD7B-721B-3AAE-873F9905F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DEE044A-DC32-F8F0-4DA8-BFF7749CCAF7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Service Provider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 i="0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Client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>
                <a:solidFill>
                  <a:schemeClr val="bg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Period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en-US" altLang="ko-KR" sz="1200" b="1">
                <a:solidFill>
                  <a:schemeClr val="bg1"/>
                </a:solidFill>
              </a:rPr>
              <a:t>2025.03~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</a:rPr>
              <a:t>Google Cloud Platform (GCP)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Compute Engine (VM </a:t>
            </a:r>
            <a:r>
              <a:rPr lang="ko-KR" altLang="en-US" sz="1050">
                <a:solidFill>
                  <a:schemeClr val="bg1"/>
                </a:solidFill>
              </a:rPr>
              <a:t>Instance-Based Service Operation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>
                <a:solidFill>
                  <a:schemeClr val="bg1"/>
                </a:solidFill>
              </a:rPr>
              <a:t>training etc.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Inference Acceleration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Functions (</a:t>
            </a:r>
            <a:r>
              <a:rPr lang="ko-KR" altLang="en-US" sz="1050">
                <a:solidFill>
                  <a:schemeClr val="bg1"/>
                </a:solidFill>
              </a:rPr>
              <a:t>Event-Driven Serverless Architecture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Run (</a:t>
            </a:r>
            <a:r>
              <a:rPr lang="ko-KR" altLang="en-US" sz="1050">
                <a:solidFill>
                  <a:schemeClr val="bg1"/>
                </a:solidFill>
              </a:rPr>
              <a:t>Container-Based Scalable Application Deployment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Vertex AI (</a:t>
            </a:r>
            <a:r>
              <a:rPr lang="ko-KR" altLang="en-US" sz="1050">
                <a:solidFill>
                  <a:schemeClr val="bg1"/>
                </a:solidFill>
              </a:rPr>
              <a:t>Custom Model Training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Deployment and </a:t>
            </a:r>
            <a:r>
              <a:rPr lang="en-US" altLang="ko-KR" sz="1050">
                <a:solidFill>
                  <a:schemeClr val="bg1"/>
                </a:solidFill>
              </a:rPr>
              <a:t>MLOps </a:t>
            </a:r>
            <a:r>
              <a:rPr lang="ko-KR" altLang="en-US" sz="1050">
                <a:solidFill>
                  <a:schemeClr val="bg1"/>
                </a:solidFill>
              </a:rPr>
              <a:t>Support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Storage (</a:t>
            </a:r>
            <a:r>
              <a:rPr lang="ko-KR" altLang="en-US" sz="1050">
                <a:solidFill>
                  <a:schemeClr val="bg1"/>
                </a:solidFill>
              </a:rPr>
              <a:t>Training Data and Model Archiving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AD9E8B1-59E5-73F5-E8DB-AEAAA8EB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941070"/>
            <a:ext cx="3896360" cy="1309370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Woori AI Life</a:t>
            </a:r>
            <a:r>
              <a:rPr lang="en-US" altLang="ko-KR" dirty="0"/>
              <a:t>(</a:t>
            </a:r>
            <a:r>
              <a:rPr lang="ko-KR" altLang="en-US" dirty="0"/>
              <a:t>WOARA</a:t>
            </a:r>
            <a:r>
              <a:rPr lang="en-US" altLang="ko-KR" dirty="0"/>
              <a:t>AI)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DA634C2-CEF6-8131-52E6-47FC6AA7C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80FA45F-80B4-B3F6-1C09-85833153F1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E640F9E-5AF8-5360-351F-15F3BB7260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7470" y="644525"/>
            <a:ext cx="5502275" cy="1673225"/>
          </a:xfrm>
        </p:spPr>
        <p:txBody>
          <a:bodyPr/>
          <a:lstStyle/>
          <a:p>
            <a:r>
              <a:rPr lang="ko-KR" altLang="en-US" sz="700" b="1" dirty="0"/>
              <a:t>WOARA </a:t>
            </a:r>
            <a:r>
              <a:rPr lang="en-US" altLang="ko-KR" sz="700" b="1" dirty="0"/>
              <a:t>AI</a:t>
            </a:r>
            <a:r>
              <a:rPr lang="ko-KR" altLang="en-US" sz="700" dirty="0"/>
              <a:t> is a cutting-edge generative </a:t>
            </a:r>
            <a:r>
              <a:rPr lang="en-US" altLang="ko-KR" sz="700" dirty="0"/>
              <a:t>LLM(</a:t>
            </a:r>
            <a:r>
              <a:rPr lang="ko-KR" altLang="en-US" sz="700" dirty="0"/>
              <a:t>Large Language Model</a:t>
            </a:r>
            <a:r>
              <a:rPr lang="en-US" altLang="ko-KR" sz="700" dirty="0"/>
              <a:t>)</a:t>
            </a:r>
            <a:r>
              <a:rPr lang="ko-KR" altLang="en-US" sz="700" dirty="0"/>
              <a:t>-based learning</a:t>
            </a:r>
            <a:r>
              <a:rPr lang="en-US" altLang="ko-KR" sz="700" dirty="0"/>
              <a:t>·</a:t>
            </a:r>
            <a:r>
              <a:rPr lang="ko-KR" altLang="en-US" sz="700" dirty="0"/>
              <a:t>assessment</a:t>
            </a:r>
            <a:r>
              <a:rPr lang="en-US" altLang="ko-KR" sz="700" dirty="0"/>
              <a:t>·</a:t>
            </a:r>
            <a:r>
              <a:rPr lang="ko-KR" altLang="en-US" sz="700" dirty="0"/>
              <a:t>and career exploration </a:t>
            </a:r>
            <a:r>
              <a:rPr lang="ko-KR" altLang="en-US" sz="700" b="1" dirty="0"/>
              <a:t>intelligent teaching and learning platform</a:t>
            </a:r>
            <a:r>
              <a:rPr lang="ko-KR" altLang="en-US" sz="700" dirty="0"/>
              <a:t/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This system goes beyond simple Q&amp;A</a:t>
            </a:r>
            <a:r>
              <a:rPr lang="en-US" altLang="ko-KR" sz="700" dirty="0"/>
              <a:t>, </a:t>
            </a:r>
            <a:r>
              <a:rPr lang="ko-KR" altLang="en-US" sz="700" dirty="0"/>
              <a:t>with customized question generation and answer evaluation </a:t>
            </a:r>
            <a:r>
              <a:rPr lang="ko-KR" altLang="en-US" sz="700" b="1" dirty="0"/>
              <a:t>tailored to user level and purpose</a:t>
            </a:r>
            <a:r>
              <a:rPr lang="ko-KR" altLang="en-US" sz="700" dirty="0"/>
              <a:t/>
            </a:r>
            <a:r>
              <a:rPr lang="en-US" altLang="ko-KR" sz="700" dirty="0"/>
              <a:t>. </a:t>
            </a:r>
            <a:r>
              <a:rPr lang="ko-KR" altLang="en-US" sz="700" dirty="0"/>
              <a:t>For example</a:t>
            </a:r>
            <a:r>
              <a:rPr lang="en-US" altLang="ko-KR" sz="700" dirty="0"/>
              <a:t>, </a:t>
            </a:r>
            <a:r>
              <a:rPr lang="ko-KR" altLang="en-US" sz="700" dirty="0"/>
              <a:t>it can automatically generate math problems and grade answers to diagnose learner comprehension</a:t>
            </a:r>
            <a:r>
              <a:rPr lang="en-US" altLang="ko-KR" sz="700" dirty="0"/>
              <a:t>, </a:t>
            </a:r>
            <a:r>
              <a:rPr lang="ko-KR" altLang="en-US" sz="700" dirty="0"/>
              <a:t>present career-specific scenario questions and analyze responses to </a:t>
            </a:r>
            <a:r>
              <a:rPr lang="ko-KR" altLang="en-US" sz="700" b="1" dirty="0"/>
              <a:t>evaluate aptitude and job tendencies</a:t>
            </a:r>
            <a:r>
              <a:rPr lang="ko-KR" altLang="en-US" sz="700" dirty="0"/>
              <a:t/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WOARA </a:t>
            </a:r>
            <a:r>
              <a:rPr lang="en-US" altLang="ko-KR" sz="700" dirty="0"/>
              <a:t>AI</a:t>
            </a:r>
            <a:r>
              <a:rPr lang="ko-KR" altLang="en-US" sz="700" dirty="0"/>
              <a:t> fostering learners' creative problem-</a:t>
            </a:r>
            <a:r>
              <a:rPr lang="ko-KR" altLang="en-US" sz="700" dirty="0" err="1"/>
              <a:t>solving skills</a:t>
            </a:r>
            <a:r>
              <a:rPr lang="ko-KR" altLang="en-US" sz="700" dirty="0"/>
              <a:t/>
            </a:r>
            <a:r>
              <a:rPr lang="en-US" altLang="ko-KR" sz="700" dirty="0"/>
              <a:t>, </a:t>
            </a:r>
            <a:r>
              <a:rPr lang="ko-KR" altLang="en-US" sz="700" dirty="0"/>
              <a:t>teachers</a:t>
            </a:r>
            <a:r>
              <a:rPr lang="en-US" altLang="ko-KR" sz="700" dirty="0"/>
              <a:t>·</a:t>
            </a:r>
            <a:r>
              <a:rPr lang="ko-KR" altLang="en-US" sz="700" dirty="0"/>
              <a:t>students</a:t>
            </a:r>
            <a:r>
              <a:rPr lang="en-US" altLang="ko-KR" sz="700" dirty="0"/>
              <a:t>·</a:t>
            </a:r>
            <a:r>
              <a:rPr lang="ko-KR" altLang="en-US" sz="700" dirty="0"/>
              <a:t>working professionals and various educational</a:t>
            </a:r>
            <a:r>
              <a:rPr lang="en-US" altLang="ko-KR" sz="700" dirty="0"/>
              <a:t>·</a:t>
            </a:r>
            <a:r>
              <a:rPr lang="ko-KR" altLang="en-US" sz="700" dirty="0"/>
              <a:t>training settings</a:t>
            </a:r>
            <a:r>
              <a:rPr lang="en-US" altLang="ko-KR" sz="700" dirty="0"/>
              <a:t>. </a:t>
            </a:r>
            <a:r>
              <a:rPr lang="ko-KR" altLang="en-US" sz="700" dirty="0"/>
              <a:t>Furthermore</a:t>
            </a:r>
            <a:r>
              <a:rPr lang="en-US" altLang="ko-KR" sz="700" dirty="0"/>
              <a:t>, </a:t>
            </a:r>
            <a:r>
              <a:rPr lang="ko-KR" altLang="en-US" sz="700" dirty="0"/>
              <a:t>occupation-specific questions</a:t>
            </a:r>
            <a:r>
              <a:rPr lang="en-US" altLang="ko-KR" sz="700" dirty="0"/>
              <a:t>·</a:t>
            </a:r>
            <a:r>
              <a:rPr lang="ko-KR" altLang="en-US" sz="700" dirty="0"/>
              <a:t>through task design for </a:t>
            </a:r>
            <a:r>
              <a:rPr lang="ko-KR" altLang="en-US" sz="700" b="1" dirty="0"/>
              <a:t>career exploration</a:t>
            </a:r>
            <a:r>
              <a:rPr lang="en-US" altLang="ko-KR" sz="700" b="1" dirty="0"/>
              <a:t>, </a:t>
            </a:r>
            <a:r>
              <a:rPr lang="ko-KR" altLang="en-US" sz="700" b="1" dirty="0"/>
              <a:t>job competency enhancement</a:t>
            </a:r>
            <a:r>
              <a:rPr lang="en-US" altLang="ko-KR" sz="700" b="1" dirty="0"/>
              <a:t>, </a:t>
            </a:r>
            <a:r>
              <a:rPr lang="ko-KR" altLang="en-US" sz="700" b="1" dirty="0"/>
              <a:t>lifelong learning</a:t>
            </a:r>
            <a:r>
              <a:rPr lang="ko-KR" altLang="en-US" sz="700" dirty="0"/>
              <a:t>as an expandable next-generation </a:t>
            </a:r>
            <a:r>
              <a:rPr lang="en-US" altLang="ko-KR" sz="700" dirty="0"/>
              <a:t>AI </a:t>
            </a:r>
            <a:r>
              <a:rPr lang="ko-KR" altLang="en-US" sz="700" dirty="0"/>
              <a:t>educational service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In particular</a:t>
            </a:r>
            <a:r>
              <a:rPr lang="en-US" altLang="ko-KR" sz="700" dirty="0"/>
              <a:t>, LLM </a:t>
            </a:r>
            <a:r>
              <a:rPr lang="ko-KR" altLang="en-US" sz="700" dirty="0"/>
              <a:t>leveraging accumulated data enables expansion into customized curriculum recommendations, corporate-linked job training, and personalized learning growth reports</a:t>
            </a:r>
            <a:r>
              <a:rPr lang="en-US" altLang="ko-KR" sz="700" dirty="0"/>
              <a:t>, </a:t>
            </a:r>
            <a:r>
              <a:rPr lang="ko-KR" altLang="en-US" sz="700" dirty="0"/>
              <a:t>across the education industry and </a:t>
            </a:r>
            <a:r>
              <a:rPr lang="en-US" altLang="ko-KR" sz="700" dirty="0"/>
              <a:t>HRD(Human Resource Development) </a:t>
            </a:r>
            <a:r>
              <a:rPr lang="ko-KR" altLang="en-US" sz="700" dirty="0"/>
              <a:t>fields </a:t>
            </a:r>
            <a:r>
              <a:rPr lang="ko-KR" altLang="en-US" sz="700" b="1" dirty="0"/>
              <a:t>creating innovative value</a:t>
            </a:r>
            <a:r>
              <a:rPr lang="ko-KR" altLang="en-US" sz="700" dirty="0"/>
              <a:t/>
            </a:r>
            <a:r>
              <a:rPr lang="en-US" altLang="ko-KR" sz="700" dirty="0"/>
              <a:t>.</a:t>
            </a:r>
          </a:p>
        </p:txBody>
      </p:sp>
      <p:pic>
        <p:nvPicPr>
          <p:cNvPr id="9" name="그림 8" descr="C:/Users/skjkj/AppData/Roaming/PolarisOffice/ETemp/20852_21819112/image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70" y="3207385"/>
            <a:ext cx="5467985" cy="2628900"/>
          </a:xfrm>
          <a:prstGeom prst="rect">
            <a:avLst/>
          </a:prstGeom>
          <a:noFill/>
          <a:effectLst>
            <a:reflection blurRad="6350" stA="5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831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92D9DD52-23C7-06B7-F9BE-40742FFD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r="11400"/>
          <a:stretch/>
        </p:blipFill>
        <p:spPr>
          <a:xfrm>
            <a:off x="0" y="0"/>
            <a:ext cx="9906000" cy="6857365"/>
          </a:xfrm>
          <a:prstGeom prst="rect">
            <a:avLst/>
          </a:prstGeom>
        </p:spPr>
      </p:pic>
      <p:sp>
        <p:nvSpPr>
          <p:cNvPr id="18" name="직사각형 17"/>
          <p:cNvSpPr>
            <a:spLocks/>
          </p:cNvSpPr>
          <p:nvPr/>
        </p:nvSpPr>
        <p:spPr>
          <a:xfrm>
            <a:off x="0" y="0"/>
            <a:ext cx="9906635" cy="6858635"/>
          </a:xfrm>
          <a:prstGeom prst="rect">
            <a:avLst/>
          </a:prstGeom>
          <a:gradFill rotWithShape="1">
            <a:gsLst>
              <a:gs pos="34000">
                <a:srgbClr val="A6C1D4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/>
          </a:gradFill>
          <a:ln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endParaRPr lang="ko-KR" altLang="en-US"/>
          </a:p>
        </p:txBody>
      </p:sp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10F15249-6CBF-B47F-7806-8EE7500D5E7D}"/>
              </a:ext>
            </a:extLst>
          </p:cNvPr>
          <p:cNvSpPr/>
          <p:nvPr/>
        </p:nvSpPr>
        <p:spPr>
          <a:xfrm flipH="1">
            <a:off x="4918710" y="4358005"/>
            <a:ext cx="4987290" cy="2499995"/>
          </a:xfrm>
          <a:prstGeom prst="round1Rect">
            <a:avLst/>
          </a:prstGeom>
          <a:solidFill>
            <a:srgbClr val="123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4921250" y="1043940"/>
            <a:ext cx="4756150" cy="1098550"/>
          </a:xfrm>
        </p:spPr>
        <p:txBody>
          <a:bodyPr lIns="0"/>
          <a:lstStyle/>
          <a:p>
            <a:r>
              <a:rPr lang="ko-KR" altLang="en-US" dirty="0" err="1"/>
              <a:t>TOSKY</a:t>
            </a:r>
            <a:br>
              <a:rPr lang="en-US" altLang="ko-KR" dirty="0"/>
            </a:br>
            <a:r>
              <a:rPr lang="ko-KR" altLang="en-US" dirty="0"/>
              <a:t>Introduction</a:t>
            </a:r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4921250" y="2142490"/>
            <a:ext cx="4756785" cy="1448435"/>
          </a:xfrm>
        </p:spPr>
        <p:txBody>
          <a:bodyPr vert="horz" wrap="square" lIns="0" tIns="45720" rIns="91440" bIns="45720" numCol="1" anchor="t">
            <a:normAutofit fontScale="85000" lnSpcReduction="10000"/>
          </a:bodyPr>
          <a:lstStyle/>
          <a:p>
            <a:pPr marL="0" indent="0">
              <a:buFontTx/>
              <a:buNone/>
            </a:pP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AWS 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and other public </a:t>
            </a: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Cloud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-based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 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System Development</a:t>
            </a: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/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Maintenance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From </a:t>
            </a:r>
            <a:br>
              <a:rPr/>
            </a:b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Public Projects and </a:t>
            </a: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AI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-based Knowledge Services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to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,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We are </a:t>
            </a:r>
            <a:br>
              <a:rPr/>
            </a:b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IT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Based on diverse customer needs, we confidently deliver </a:t>
            </a:r>
            <a:br>
              <a:rPr/>
            </a:b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tailored services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For our clients' business success,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we provide a wide range of experiences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.</a:t>
            </a:r>
            <a:endParaRPr lang="ko-KR" altLang="en-US">
              <a:solidFill>
                <a:schemeClr val="tx1">
                  <a:lumMod val="85000"/>
                  <a:lumOff val="15000"/>
                </a:schemeClr>
              </a:solidFill>
              <a:latin typeface="Pretendard Light" charset="0"/>
              <a:ea typeface="Pretendard Light" charset="0"/>
              <a:cs typeface="Pretendard Light" charset="0"/>
            </a:endParaRP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3"/>
          </p:nvPr>
        </p:nvSpPr>
        <p:spPr>
          <a:xfrm>
            <a:off x="4921250" y="661670"/>
            <a:ext cx="4756150" cy="392430"/>
          </a:xfrm>
        </p:spPr>
        <p:txBody>
          <a:bodyPr lIns="0"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7"/>
          </p:nvPr>
        </p:nvSpPr>
        <p:spPr>
          <a:xfrm>
            <a:off x="7856855" y="4636770"/>
            <a:ext cx="1819910" cy="1689735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ko-KR" altLang="en-US" dirty="0">
                <a:solidFill>
                  <a:srgbClr val="9DC3E6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Business Areas</a:t>
            </a:r>
            <a:endParaRPr lang="en-US" altLang="ko-KR" dirty="0">
              <a:solidFill>
                <a:srgbClr val="9DC3E6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System Architecture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Project Management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Solution Development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Web/Mobile Application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IT Consulting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Web Development</a:t>
            </a:r>
          </a:p>
        </p:txBody>
      </p:sp>
      <p:cxnSp>
        <p:nvCxnSpPr>
          <p:cNvPr id="4" name="직선 연결선 3"/>
          <p:cNvCxnSpPr>
            <a:cxnSpLocks/>
          </p:cNvCxnSpPr>
          <p:nvPr/>
        </p:nvCxnSpPr>
        <p:spPr>
          <a:xfrm>
            <a:off x="7742555" y="4669790"/>
            <a:ext cx="0" cy="1748155"/>
          </a:xfrm>
          <a:prstGeom prst="line">
            <a:avLst/>
          </a:prstGeom>
          <a:ln>
            <a:solidFill>
              <a:srgbClr val="9DC3E6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그룹 22"/>
          <p:cNvGrpSpPr/>
          <p:nvPr/>
        </p:nvGrpSpPr>
        <p:grpSpPr>
          <a:xfrm>
            <a:off x="83820" y="177165"/>
            <a:ext cx="1403985" cy="513715"/>
            <a:chOff x="83820" y="177165"/>
            <a:chExt cx="1403985" cy="513715"/>
          </a:xfrm>
        </p:grpSpPr>
        <p:pic>
          <p:nvPicPr>
            <p:cNvPr id="24" name="그림 23" descr="C:/Users/skjkj/AppData/Roaming/PolarisOffice/ETemp/20852_21819112/image2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6796"/>
            <a:stretch>
              <a:fillRect/>
            </a:stretch>
          </p:blipFill>
          <p:spPr>
            <a:xfrm>
              <a:off x="83820" y="177165"/>
              <a:ext cx="725805" cy="459105"/>
            </a:xfrm>
            <a:prstGeom prst="rect">
              <a:avLst/>
            </a:prstGeom>
            <a:noFill/>
          </p:spPr>
        </p:pic>
        <p:pic>
          <p:nvPicPr>
            <p:cNvPr id="25" name="그림 24" descr="C:/Users/skjkj/AppData/Roaming/PolarisOffice/ETemp/20852_21819112/image2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841"/>
            <a:stretch>
              <a:fillRect/>
            </a:stretch>
          </p:blipFill>
          <p:spPr>
            <a:xfrm>
              <a:off x="512445" y="328295"/>
              <a:ext cx="975995" cy="363220"/>
            </a:xfrm>
            <a:prstGeom prst="rect">
              <a:avLst/>
            </a:prstGeom>
            <a:noFill/>
          </p:spPr>
        </p:pic>
      </p:grp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677BB044-4F08-BA1C-8520-04199D66C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13931"/>
              </p:ext>
            </p:extLst>
          </p:nvPr>
        </p:nvGraphicFramePr>
        <p:xfrm>
          <a:off x="5320617" y="4680816"/>
          <a:ext cx="2307758" cy="18291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0716">
                  <a:extLst>
                    <a:ext uri="{9D8B030D-6E8A-4147-A177-3AD203B41FA5}">
                      <a16:colId xmlns:a16="http://schemas.microsoft.com/office/drawing/2014/main" val="3577530126"/>
                    </a:ext>
                  </a:extLst>
                </a:gridCol>
                <a:gridCol w="1617042">
                  <a:extLst>
                    <a:ext uri="{9D8B030D-6E8A-4147-A177-3AD203B41FA5}">
                      <a16:colId xmlns:a16="http://schemas.microsoft.com/office/drawing/2014/main" val="3369207509"/>
                    </a:ext>
                  </a:extLst>
                </a:gridCol>
              </a:tblGrid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Company Name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㈜</a:t>
                      </a: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TOSKY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etendard Medium"/>
                        <a:ea typeface="Pretendard Medium"/>
                        <a:cs typeface="Pretendard" panose="02000503000000020004" pitchFamily="2" charset="-127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52396906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Headquarters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Seongdong-gu, Seoul </a:t>
                      </a: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Yeonmujang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5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gil 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9-16</a:t>
                      </a:r>
                      <a:b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</a:b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Bluestone Tower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1103~5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ho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24019839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Phone 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02-453-4628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etendard Medium"/>
                        <a:ea typeface="Pretendard Medium"/>
                        <a:cs typeface="Pretendard" panose="02000503000000020004" pitchFamily="2" charset="-127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1370090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Employees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39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 persons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0085372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Established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2014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. 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08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/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33255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66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B895C-A007-6897-946A-6FD71DB43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0177FDA4-AC3C-E20A-0C82-F52626C1E469}"/>
              </a:ext>
            </a:extLst>
          </p:cNvPr>
          <p:cNvSpPr/>
          <p:nvPr/>
        </p:nvSpPr>
        <p:spPr>
          <a:xfrm flipH="1">
            <a:off x="254000" y="2384425"/>
            <a:ext cx="9652000" cy="4473575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9BA7291-0F59-B509-93DC-539BE7F9371F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Service Provider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 i="0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Client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>
                <a:solidFill>
                  <a:schemeClr val="tx1"/>
                </a:solidFill>
                <a:latin typeface="Pretendard Medium" charset="0"/>
              </a:rPr>
              <a:t>TOSKY Inc.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Period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en-US" altLang="ko-KR" sz="1200" b="1">
                <a:solidFill>
                  <a:schemeClr val="tx1"/>
                </a:solidFill>
              </a:rPr>
              <a:t>2025.03~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tx1"/>
                </a:solidFill>
              </a:rPr>
              <a:t>Google Cloud Platform (GCP)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Compute Engine (VM </a:t>
            </a:r>
            <a:r>
              <a:rPr lang="ko-KR" altLang="en-US" sz="1050">
                <a:solidFill>
                  <a:schemeClr val="tx1"/>
                </a:solidFill>
              </a:rPr>
              <a:t>Instance-Based Service Operation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GPU (NVIDIA A100, T4 </a:t>
            </a:r>
            <a:r>
              <a:rPr lang="ko-KR" altLang="en-US" sz="1050">
                <a:solidFill>
                  <a:schemeClr val="tx1"/>
                </a:solidFill>
              </a:rPr>
              <a:t>training etc.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Inference Acceleration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Functions (</a:t>
            </a:r>
            <a:r>
              <a:rPr lang="ko-KR" altLang="en-US" sz="1050">
                <a:solidFill>
                  <a:schemeClr val="tx1"/>
                </a:solidFill>
              </a:rPr>
              <a:t>Event-Driven Serverless Architecture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Run (</a:t>
            </a:r>
            <a:r>
              <a:rPr lang="ko-KR" altLang="en-US" sz="1050">
                <a:solidFill>
                  <a:schemeClr val="tx1"/>
                </a:solidFill>
              </a:rPr>
              <a:t>Container-Based Scalable Application Deployment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Vertex AI (</a:t>
            </a:r>
            <a:r>
              <a:rPr lang="ko-KR" altLang="en-US" sz="1050">
                <a:solidFill>
                  <a:schemeClr val="tx1"/>
                </a:solidFill>
              </a:rPr>
              <a:t>Custom Model Training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Deployment and </a:t>
            </a:r>
            <a:r>
              <a:rPr lang="en-US" altLang="ko-KR" sz="1050">
                <a:solidFill>
                  <a:schemeClr val="tx1"/>
                </a:solidFill>
              </a:rPr>
              <a:t>MLOps </a:t>
            </a:r>
            <a:r>
              <a:rPr lang="ko-KR" altLang="en-US" sz="1050">
                <a:solidFill>
                  <a:schemeClr val="tx1"/>
                </a:solidFill>
              </a:rPr>
              <a:t>Support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Storage (</a:t>
            </a:r>
            <a:r>
              <a:rPr lang="ko-KR" altLang="en-US" sz="1050">
                <a:solidFill>
                  <a:schemeClr val="tx1"/>
                </a:solidFill>
              </a:rPr>
              <a:t>Training Data and Model Archiving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E0A1B72-026C-EB69-B782-5D0959FE4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941070"/>
            <a:ext cx="3896360" cy="1309370"/>
          </a:xfrm>
        </p:spPr>
        <p:txBody>
          <a:bodyPr>
            <a:normAutofit/>
          </a:bodyPr>
          <a:lstStyle/>
          <a:p>
            <a:r>
              <a:rPr lang="en-US" altLang="ko-KR" dirty="0"/>
              <a:t>My Speech(AI</a:t>
            </a:r>
            <a:r>
              <a:rPr lang="ko-KR" altLang="en-US" dirty="0"/>
              <a:t>Video Production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In-House Platform Construction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4BE14A-E4F2-EA43-C61D-B6B426E2F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4C47DCA-F889-D5D0-B934-F18A977137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5863F5E2-4C27-E7F2-952E-72C1C664E6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74770" y="546100"/>
            <a:ext cx="5502275" cy="1673225"/>
          </a:xfrm>
        </p:spPr>
        <p:txBody>
          <a:bodyPr/>
          <a:lstStyle/>
          <a:p>
            <a:r>
              <a:rPr lang="en-US" altLang="ko-KR" sz="700" dirty="0"/>
              <a:t>My Speech</a:t>
            </a:r>
            <a:r>
              <a:rPr lang="ko-KR" altLang="en-US" sz="700" dirty="0"/>
              <a:t> is designed for anyone to easily and quickly produce high-quality videos as an </a:t>
            </a:r>
            <a:r>
              <a:rPr lang="en-US" altLang="ko-KR" sz="700" dirty="0"/>
              <a:t>AI </a:t>
            </a:r>
            <a:r>
              <a:rPr lang="ko-KR" altLang="en-US" sz="700" dirty="0"/>
              <a:t>-based video production platform</a:t>
            </a:r>
            <a:r>
              <a:rPr lang="en-US" altLang="ko-KR" sz="700" dirty="0"/>
              <a:t>.</a:t>
            </a:r>
          </a:p>
          <a:p>
            <a:r>
              <a:rPr lang="en-US" altLang="ko-KR" sz="700" dirty="0"/>
              <a:t>OpenAI Sora, Google DeepMind Veo </a:t>
            </a:r>
            <a:r>
              <a:rPr lang="ko-KR" altLang="en-US" sz="700" dirty="0"/>
              <a:t> and other latest video </a:t>
            </a:r>
            <a:r>
              <a:rPr lang="en-US" altLang="ko-KR" sz="700" dirty="0"/>
              <a:t>AI </a:t>
            </a:r>
            <a:r>
              <a:rPr lang="ko-KR" altLang="en-US" sz="700" dirty="0"/>
              <a:t>models integrated</a:t>
            </a:r>
            <a:r>
              <a:rPr lang="en-US" altLang="ko-KR" sz="700" dirty="0"/>
              <a:t>, </a:t>
            </a:r>
            <a:r>
              <a:rPr lang="ko-KR" altLang="en-US" sz="700" dirty="0"/>
              <a:t>users can generate short video clips from text input alone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Generated videos can be intuitively </a:t>
            </a:r>
            <a:r>
              <a:rPr lang="ko-KR" altLang="en-US" sz="700" dirty="0" err="1"/>
              <a:t>assembled</a:t>
            </a:r>
            <a:r>
              <a:rPr lang="ko-KR" altLang="en-US" sz="700" dirty="0"/>
              <a:t> through drag-and-drop editing within the platform</a:t>
            </a:r>
            <a:r>
              <a:rPr lang="en-US" altLang="ko-KR" sz="700" dirty="0"/>
              <a:t>.</a:t>
            </a:r>
            <a:r>
              <a:rPr lang="ko-KR" altLang="en-US" sz="700" dirty="0"/>
              <a:t>Users can apply background music insertion</a:t>
            </a:r>
            <a:r>
              <a:rPr lang="en-US" altLang="ko-KR" sz="700" dirty="0"/>
              <a:t>, </a:t>
            </a:r>
            <a:r>
              <a:rPr lang="ko-KR" altLang="en-US" sz="700" dirty="0"/>
              <a:t>automatic subtitle generation</a:t>
            </a:r>
            <a:r>
              <a:rPr lang="en-US" altLang="ko-KR" sz="700" dirty="0"/>
              <a:t>, </a:t>
            </a:r>
            <a:r>
              <a:rPr lang="ko-KR" altLang="en-US" sz="700" dirty="0" err="1"/>
              <a:t>transitions</a:t>
            </a:r>
            <a:r>
              <a:rPr lang="ko-KR" altLang="en-US" sz="700" dirty="0"/>
              <a:t> and other effects to achieve professional-level quality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Without specialized video editing knowledge, general users</a:t>
            </a:r>
            <a:r>
              <a:rPr lang="en-US" altLang="ko-KR" sz="700" dirty="0"/>
              <a:t>, </a:t>
            </a:r>
            <a:r>
              <a:rPr lang="ko-KR" altLang="en-US" sz="700" dirty="0"/>
              <a:t>corporate marketers</a:t>
            </a:r>
            <a:r>
              <a:rPr lang="en-US" altLang="ko-KR" sz="700" dirty="0"/>
              <a:t>, </a:t>
            </a:r>
            <a:r>
              <a:rPr lang="ko-KR" altLang="en-US" sz="700" dirty="0" err="1"/>
              <a:t>and creators</a:t>
            </a:r>
            <a:r>
              <a:rPr lang="ko-KR" altLang="en-US" sz="700" dirty="0"/>
              <a:t> can quickly produce</a:t>
            </a:r>
            <a:r>
              <a:rPr lang="en-US" altLang="ko-KR" sz="700" dirty="0"/>
              <a:t>·</a:t>
            </a:r>
            <a:r>
              <a:rPr lang="ko-KR" altLang="en-US" sz="700" dirty="0"/>
              <a:t>and distribute content</a:t>
            </a:r>
            <a:r>
              <a:rPr lang="en-US" altLang="ko-KR" sz="700" dirty="0"/>
              <a:t>.</a:t>
            </a:r>
            <a:r>
              <a:rPr lang="ko-KR" altLang="en-US" sz="700" dirty="0"/>
              <a:t>This service can be used for educational content</a:t>
            </a:r>
            <a:r>
              <a:rPr lang="en-US" altLang="ko-KR" sz="700" dirty="0"/>
              <a:t>, </a:t>
            </a:r>
            <a:r>
              <a:rPr lang="ko-KR" altLang="en-US" sz="700" dirty="0"/>
              <a:t>product promotion</a:t>
            </a:r>
            <a:r>
              <a:rPr lang="en-US" altLang="ko-KR" sz="700" dirty="0"/>
              <a:t>, SNS </a:t>
            </a:r>
            <a:r>
              <a:rPr lang="ko-KR" altLang="en-US" sz="700" dirty="0" err="1"/>
              <a:t>short-form</a:t>
            </a:r>
            <a:r>
              <a:rPr lang="ko-KR" altLang="en-US" sz="700" dirty="0"/>
              <a:t> production and various other fields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The goal is to build a video production ecosystem accessible to anyone by lowering the barrier compared to professional editing tools</a:t>
            </a:r>
            <a:r>
              <a:rPr lang="en-US" altLang="ko-KR" sz="700" dirty="0"/>
              <a:t>.</a:t>
            </a:r>
            <a:r>
              <a:rPr lang="ko-KR" altLang="en-US" sz="700" dirty="0"/>
              <a:t>In the future, </a:t>
            </a:r>
            <a:r>
              <a:rPr lang="en-US" altLang="ko-KR" sz="700" dirty="0"/>
              <a:t>AI </a:t>
            </a:r>
            <a:r>
              <a:rPr lang="ko-KR" altLang="en-US" sz="700" dirty="0"/>
              <a:t>narration</a:t>
            </a:r>
            <a:r>
              <a:rPr lang="en-US" altLang="ko-KR" sz="700" dirty="0"/>
              <a:t>(TTS), </a:t>
            </a:r>
            <a:r>
              <a:rPr lang="ko-KR" altLang="en-US" sz="700" dirty="0"/>
              <a:t>Image</a:t>
            </a:r>
            <a:r>
              <a:rPr lang="en-US" altLang="ko-KR" sz="700" dirty="0"/>
              <a:t>·</a:t>
            </a:r>
            <a:r>
              <a:rPr lang="ko-KR" altLang="en-US" sz="700" dirty="0"/>
              <a:t>automatic text summary insertion</a:t>
            </a:r>
            <a:r>
              <a:rPr lang="en-US" altLang="ko-KR" sz="700" dirty="0"/>
              <a:t>, </a:t>
            </a:r>
            <a:r>
              <a:rPr lang="ko-KR" altLang="en-US" sz="700" dirty="0"/>
              <a:t>and real-time collaboration features will be added</a:t>
            </a:r>
            <a:r>
              <a:rPr lang="en-US" altLang="ko-KR" sz="700" dirty="0"/>
              <a:t>, </a:t>
            </a:r>
            <a:r>
              <a:rPr lang="ko-KR" altLang="en-US" sz="700" dirty="0"/>
              <a:t>as a next-generation </a:t>
            </a:r>
            <a:r>
              <a:rPr lang="en-US" altLang="ko-KR" sz="700" dirty="0"/>
              <a:t>One-Stop </a:t>
            </a:r>
            <a:r>
              <a:rPr lang="ko-KR" altLang="en-US" sz="700" dirty="0"/>
              <a:t>video production platform</a:t>
            </a:r>
            <a:r>
              <a:rPr lang="en-US" altLang="ko-KR" sz="700" dirty="0"/>
              <a:t>.</a:t>
            </a:r>
          </a:p>
        </p:txBody>
      </p:sp>
      <p:pic>
        <p:nvPicPr>
          <p:cNvPr id="12" name="그림 11" descr="C:/Users/skjkj/AppData/Roaming/PolarisOffice/ETemp/20852_21819112/image9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60" y="4255770"/>
            <a:ext cx="4568825" cy="21120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그림 9" descr="C:/Users/skjkj/AppData/Roaming/PolarisOffice/ETemp/20852_21819112/image9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0" y="2669540"/>
            <a:ext cx="4643120" cy="218630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977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4A5C5-3748-C683-9D9E-F9A20676C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70BED147-BE36-381A-789D-4DE22DC07D44}"/>
              </a:ext>
            </a:extLst>
          </p:cNvPr>
          <p:cNvSpPr/>
          <p:nvPr/>
        </p:nvSpPr>
        <p:spPr>
          <a:xfrm flipH="1">
            <a:off x="254000" y="2384425"/>
            <a:ext cx="9652000" cy="4473575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A7F3676-5DDE-DB0C-BD96-11E67DAADA9B}"/>
              </a:ext>
            </a:extLst>
          </p:cNvPr>
          <p:cNvSpPr/>
          <p:nvPr/>
        </p:nvSpPr>
        <p:spPr>
          <a:xfrm>
            <a:off x="399415" y="2588260"/>
            <a:ext cx="3546475" cy="4066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2024.10~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Planning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Development</a:t>
            </a:r>
            <a:r>
              <a:rPr lang="en-US" altLang="ko-KR" sz="1200" b="1" dirty="0">
                <a:solidFill>
                  <a:schemeClr val="tx1"/>
                </a:solidFill>
              </a:rPr>
              <a:t>/AI </a:t>
            </a:r>
            <a:r>
              <a:rPr lang="ko-KR" altLang="en-US" sz="1200" b="1" dirty="0">
                <a:solidFill>
                  <a:schemeClr val="tx1"/>
                </a:solidFill>
              </a:rPr>
              <a:t>Voice Generation, etc.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EBDFE542-8FBA-0C31-F731-F16D892A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941070"/>
            <a:ext cx="3896360" cy="1309370"/>
          </a:xfrm>
        </p:spPr>
        <p:txBody>
          <a:bodyPr>
            <a:normAutofit/>
          </a:bodyPr>
          <a:lstStyle/>
          <a:p>
            <a:r>
              <a:rPr lang="ko-KR" altLang="en-US" dirty="0"/>
              <a:t>Generative Fairy Tale </a:t>
            </a:r>
            <a:r>
              <a:rPr lang="en-US" altLang="ko-KR" dirty="0"/>
              <a:t>shorts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System</a:t>
            </a:r>
            <a:r>
              <a:rPr lang="en-US" altLang="ko-KR" dirty="0"/>
              <a:t> </a:t>
            </a:r>
            <a:r>
              <a:rPr lang="ko-KR" altLang="en-US" dirty="0"/>
              <a:t>Development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74F6B07-3698-7B03-14E1-0ADC289550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0770" cy="392430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C884EA1-5CAC-E93A-F162-AB3A526B31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51F7838-2C99-F77E-CAC6-C38B89AB1A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6860" y="608330"/>
            <a:ext cx="5502275" cy="19754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A system was built to produce videos from various fairy tale stories using generative </a:t>
            </a:r>
            <a:r>
              <a:rPr lang="en-US" altLang="ko-KR" dirty="0"/>
              <a:t>AI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Various images and fairy tale stories are generated by generative </a:t>
            </a:r>
            <a:r>
              <a:rPr lang="en-US" altLang="ko-KR" dirty="0"/>
              <a:t>AI</a:t>
            </a:r>
            <a:r>
              <a:rPr lang="ko-KR" altLang="en-US" dirty="0"/>
              <a:t/>
            </a:r>
            <a:r>
              <a:rPr lang="en-US" altLang="ko-KR" dirty="0"/>
              <a:t>, AI</a:t>
            </a:r>
            <a:r>
              <a:rPr lang="ko-KR" altLang="en-US" dirty="0"/>
              <a:t>voice can use the user's own learned voice</a:t>
            </a:r>
            <a:r>
              <a:rPr lang="en-US" altLang="ko-KR" dirty="0"/>
              <a:t>, </a:t>
            </a:r>
            <a:r>
              <a:rPr lang="ko-KR" altLang="en-US" dirty="0"/>
              <a:t>or celebrity voices trained to narrate fairy tales </a:t>
            </a:r>
            <a:r>
              <a:rPr lang="en-US" altLang="ko-KR" dirty="0"/>
              <a:t>AI</a:t>
            </a:r>
            <a:r>
              <a:rPr lang="ko-KR" altLang="en-US" dirty="0"/>
              <a:t>by voice</a:t>
            </a:r>
            <a:r>
              <a:rPr lang="en-US" altLang="ko-KR" dirty="0"/>
              <a:t>.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Using the generated images and voice, short </a:t>
            </a:r>
            <a:r>
              <a:rPr lang="en-US" altLang="ko-KR" dirty="0"/>
              <a:t>shorts</a:t>
            </a:r>
            <a:r>
              <a:rPr lang="ko-KR" altLang="en-US" dirty="0"/>
              <a:t>-format content is created</a:t>
            </a:r>
            <a:r>
              <a:rPr lang="en-US" altLang="ko-KR" dirty="0"/>
              <a:t>, </a:t>
            </a:r>
            <a:r>
              <a:rPr lang="ko-KR" altLang="en-US" dirty="0"/>
              <a:t>which can be shared on YouTube or played on the in-house platform for educational purposes for children</a:t>
            </a:r>
            <a:r>
              <a:rPr lang="en-US" altLang="ko-KR" dirty="0"/>
              <a:t>.</a:t>
            </a:r>
          </a:p>
        </p:txBody>
      </p:sp>
      <p:pic>
        <p:nvPicPr>
          <p:cNvPr id="11" name="그림 10" descr="C:/Users/skjkj/AppData/Roaming/PolarisOffice/ETemp/20852_21819112/image9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95" y="4662805"/>
            <a:ext cx="3169285" cy="18789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그림 8" descr="C:/Users/skjkj/AppData/Roaming/PolarisOffice/ETemp/20852_21819112/image9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2755900"/>
            <a:ext cx="3706495" cy="268605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KakaoTalk_20250110_144554911">
            <a:hlinkClick r:id="" action="ppaction://media"/>
            <a:extLst>
              <a:ext uri="{FF2B5EF4-FFF2-40B4-BE49-F238E27FC236}">
                <a16:creationId xmlns:a16="http://schemas.microsoft.com/office/drawing/2014/main" id="{B07C331A-6F51-9B86-22B3-0E716159B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1105" y="3638550"/>
            <a:ext cx="2049780" cy="20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4BAC7-20A1-F89F-73DE-9EFB0C2FC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B9AEFAC-96E0-52F8-9093-C3AB2F805802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3754D531-E5D1-AB94-C1A0-EC81896C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Autofit/>
          </a:bodyPr>
          <a:lstStyle/>
          <a:p>
            <a:r>
              <a:rPr lang="ko-KR" altLang="en-US" dirty="0"/>
              <a:t>Ulsan Office of Education 'Woori AI' Development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EF50684-2E74-B38A-3368-DF6DFD92A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Ulsan Office of Education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694399E-C36E-57EA-05C8-5875145D56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204EAFD-5916-4705-D136-9480D9A675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69" y="480963"/>
            <a:ext cx="5502189" cy="1849861"/>
          </a:xfrm>
        </p:spPr>
        <p:txBody>
          <a:bodyPr/>
          <a:lstStyle/>
          <a:p>
            <a:r>
              <a:rPr lang="ko-KR" altLang="en-US" sz="900" b="1" dirty="0" err="1"/>
              <a:t>Woori AI</a:t>
            </a:r>
            <a:r>
              <a:rPr lang="en-US" altLang="ko-KR" sz="900" b="1" dirty="0"/>
              <a:t>AI</a:t>
            </a:r>
            <a:r>
              <a:rPr lang="ko-KR" altLang="en-US" sz="900" dirty="0"/>
              <a:t> is developed by Ulsan Metropolitan Office of Education as an </a:t>
            </a:r>
            <a:r>
              <a:rPr lang="ko-KR" altLang="en-US" sz="900" b="1" dirty="0"/>
              <a:t>AI-based teaching and learning platform</a:t>
            </a:r>
            <a:r>
              <a:rPr lang="ko-KR" altLang="en-US" sz="900" dirty="0"/>
              <a:t/>
            </a:r>
            <a:r>
              <a:rPr lang="en-US" altLang="ko-KR" sz="900" dirty="0"/>
              <a:t>, </a:t>
            </a:r>
            <a:r>
              <a:rPr lang="ko-KR" altLang="en-US" sz="900" dirty="0"/>
              <a:t>providing personalized learning experiences tailored to each student's level and needs as a </a:t>
            </a:r>
            <a:r>
              <a:rPr lang="ko-KR" altLang="en-US" sz="900" b="1" dirty="0"/>
              <a:t>customized learning experience</a:t>
            </a:r>
            <a:r>
              <a:rPr lang="ko-KR" altLang="en-US" sz="900" dirty="0"/>
              <a:t> are provided</a:t>
            </a:r>
            <a:r>
              <a:rPr lang="en-US" altLang="ko-KR" sz="900" dirty="0"/>
              <a:t>.</a:t>
            </a:r>
          </a:p>
          <a:p>
            <a:r>
              <a:rPr lang="ko-KR" altLang="en-US" sz="900" dirty="0"/>
              <a:t>This service covers Korean</a:t>
            </a:r>
            <a:r>
              <a:rPr lang="en-US" altLang="ko-KR" sz="900" dirty="0"/>
              <a:t>, </a:t>
            </a:r>
            <a:r>
              <a:rPr lang="ko-KR" altLang="en-US" sz="900" dirty="0"/>
              <a:t>Mathematics</a:t>
            </a:r>
            <a:r>
              <a:rPr lang="en-US" altLang="ko-KR" sz="900" dirty="0"/>
              <a:t>, </a:t>
            </a:r>
            <a:r>
              <a:rPr lang="ko-KR" altLang="en-US" sz="900" dirty="0"/>
              <a:t>Social Studies</a:t>
            </a:r>
            <a:r>
              <a:rPr lang="en-US" altLang="ko-KR" sz="900" dirty="0"/>
              <a:t>, </a:t>
            </a:r>
            <a:r>
              <a:rPr lang="ko-KR" altLang="en-US" sz="900" dirty="0"/>
              <a:t>Science</a:t>
            </a:r>
            <a:r>
              <a:rPr lang="en-US" altLang="ko-KR" sz="900" dirty="0"/>
              <a:t>, </a:t>
            </a:r>
            <a:r>
              <a:rPr lang="ko-KR" altLang="en-US" sz="900" dirty="0"/>
              <a:t>English and other major subjects</a:t>
            </a:r>
            <a:r>
              <a:rPr lang="en-US" altLang="ko-KR" sz="900" dirty="0"/>
              <a:t>, </a:t>
            </a:r>
            <a:r>
              <a:rPr lang="ko-KR" altLang="en-US" sz="900" dirty="0"/>
              <a:t>A total of </a:t>
            </a:r>
            <a:r>
              <a:rPr lang="en-US" altLang="ko-KR" sz="900" b="1" dirty="0"/>
              <a:t>101</a:t>
            </a:r>
            <a:r>
              <a:rPr lang="ko-KR" altLang="en-US" sz="900" b="1" dirty="0"/>
              <a:t> types of 'Lessons with Questions' learning models</a:t>
            </a:r>
            <a:r>
              <a:rPr lang="ko-KR" altLang="en-US" sz="900" dirty="0"/>
              <a:t> are equipped</a:t>
            </a:r>
            <a:r>
              <a:rPr lang="en-US" altLang="ko-KR" sz="900" dirty="0"/>
              <a:t>. </a:t>
            </a:r>
            <a:r>
              <a:rPr lang="ko-KR" altLang="en-US" sz="900" dirty="0"/>
              <a:t>enabling students to experience </a:t>
            </a:r>
            <a:r>
              <a:rPr lang="ko-KR" altLang="en-US" sz="900" b="1" dirty="0"/>
              <a:t>thinking-centered learning rather than simple memorization</a:t>
            </a:r>
            <a:r>
              <a:rPr lang="ko-KR" altLang="en-US" sz="900" dirty="0"/>
              <a:t/>
            </a:r>
            <a:r>
              <a:rPr lang="en-US" altLang="ko-KR" sz="900" dirty="0"/>
              <a:t>, </a:t>
            </a:r>
            <a:r>
              <a:rPr lang="ko-KR" altLang="en-US" sz="900" dirty="0"/>
              <a:t>fostering proactive and active learning attitudes</a:t>
            </a:r>
            <a:r>
              <a:rPr lang="en-US" altLang="ko-KR" sz="900" dirty="0"/>
              <a:t>.</a:t>
            </a:r>
          </a:p>
          <a:p>
            <a:r>
              <a:rPr lang="ko-KR" altLang="en-US" sz="900" dirty="0"/>
              <a:t>Additionally</a:t>
            </a:r>
            <a:r>
              <a:rPr lang="en-US" altLang="ko-KR" sz="900" dirty="0"/>
              <a:t>, </a:t>
            </a:r>
            <a:r>
              <a:rPr lang="ko-KR" altLang="en-US" sz="900" b="1" dirty="0" err="1"/>
              <a:t>Bespin</a:t>
            </a:r>
            <a:r>
              <a:rPr lang="ko-KR" altLang="en-US" sz="900" b="1" dirty="0"/>
              <a:t> Global's </a:t>
            </a:r>
            <a:r>
              <a:rPr lang="en-US" altLang="ko-KR" sz="900" b="1" dirty="0"/>
              <a:t>HelpNow </a:t>
            </a:r>
            <a:r>
              <a:rPr lang="ko-KR" altLang="en-US" sz="900" b="1" dirty="0"/>
              <a:t>solution</a:t>
            </a:r>
            <a:r>
              <a:rPr lang="ko-KR" altLang="en-US" sz="900" dirty="0"/>
              <a:t>this system implemented with the solution provides </a:t>
            </a:r>
            <a:r>
              <a:rPr lang="ko-KR" altLang="en-US" sz="900" b="1" dirty="0"/>
              <a:t>immediate and accurate answers when students enter questions</a:t>
            </a:r>
            <a:r>
              <a:rPr lang="ko-KR" altLang="en-US" sz="900" dirty="0"/>
              <a:t/>
            </a:r>
            <a:r>
              <a:rPr lang="en-US" altLang="ko-KR" sz="900" dirty="0"/>
              <a:t>, </a:t>
            </a:r>
            <a:r>
              <a:rPr lang="ko-KR" altLang="en-US" sz="900" dirty="0"/>
              <a:t>providing practical assistance even in solving complex problems</a:t>
            </a:r>
            <a:r>
              <a:rPr lang="en-US" altLang="ko-KR" sz="900" dirty="0"/>
              <a:t>. </a:t>
            </a:r>
            <a:r>
              <a:rPr lang="ko-KR" altLang="en-US" sz="900" dirty="0"/>
              <a:t>enabling students' self-directed learning</a:t>
            </a:r>
            <a:r>
              <a:rPr lang="en-US" altLang="ko-KR" sz="900" dirty="0"/>
              <a:t>, </a:t>
            </a:r>
            <a:r>
              <a:rPr lang="ko-KR" altLang="en-US" sz="900" dirty="0"/>
              <a:t>as well as useful for teacher instruction support and learning data analysis</a:t>
            </a:r>
            <a:r>
              <a:rPr lang="en-US" altLang="ko-KR" sz="900" dirty="0"/>
              <a:t>.</a:t>
            </a:r>
          </a:p>
          <a:p>
            <a:endParaRPr lang="en-US" altLang="ko-KR" sz="9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206BFC1-0628-61FE-E1DE-288E25841FB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Ulsan Office of Education</a:t>
            </a:r>
            <a:endParaRPr lang="ko-KR" altLang="en-US" sz="1200" b="1" dirty="0">
              <a:solidFill>
                <a:schemeClr val="bg1"/>
              </a:solidFill>
              <a:latin typeface="+mj-lt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2024.08~</a:t>
            </a:r>
            <a:br>
              <a:rPr lang="en-US" altLang="ko-KR" sz="1200" i="0" dirty="0">
                <a:effectLst/>
                <a:latin typeface="Pretendard Medium" panose="02000603000000020004" pitchFamily="2" charset="-127"/>
              </a:rPr>
            </a:b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Site Design and Construction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Chat Interface based</a:t>
            </a:r>
            <a:r>
              <a:rPr lang="fr-FR" altLang="ko-KR" sz="1200" b="1" i="0" dirty="0">
                <a:effectLst/>
                <a:latin typeface="Pretendard Medium" panose="02000603000000020004" pitchFamily="2" charset="-127"/>
              </a:rPr>
              <a:t> 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multi LLM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5066FC8-BACC-CFF1-CFE1-0E7A58A0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294" y="4628303"/>
            <a:ext cx="3839882" cy="192369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BF6B8ED-5FA0-5CA4-D11A-65B6346FC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104" y="2844986"/>
            <a:ext cx="4303453" cy="211548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6F44C04-23B7-4F3B-0992-3E23A2608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184" y="953845"/>
            <a:ext cx="1279103" cy="34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5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7A45-073F-61BB-C571-47723DCA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D60457E-224A-56E9-F912-C5F1BD6FC5A0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7349454-C73C-4E6E-BB73-705304CC3B03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Hyundai Motor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2024.10~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Planning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66F13B7-2E6C-7FEC-5E42-D33ABD0D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AI </a:t>
            </a:r>
            <a:r>
              <a:rPr lang="en-US" altLang="ko-KR" dirty="0" err="1"/>
              <a:t>Rounge</a:t>
            </a:r>
            <a:r>
              <a:rPr lang="en-US" altLang="ko-KR" dirty="0"/>
              <a:t> </a:t>
            </a:r>
            <a:r>
              <a:rPr lang="ko-KR" altLang="en-US" dirty="0"/>
              <a:t>Service Development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2CA10E-1024-0AE8-7E32-54418CD78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Hyundai Motor Group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CF2511B-F865-B9CD-B87F-9265012C7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0F977EC-2B5A-293C-0223-5EEA49750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en-US" altLang="ko-KR" dirty="0"/>
              <a:t>AI </a:t>
            </a:r>
            <a:r>
              <a:rPr lang="ko-KR" altLang="en-US" dirty="0"/>
              <a:t>Lounge is a service for integrated management of Hyundai Motor's </a:t>
            </a:r>
            <a:r>
              <a:rPr lang="en-US" altLang="ko-KR" dirty="0"/>
              <a:t>AI </a:t>
            </a:r>
            <a:r>
              <a:rPr lang="ko-KR" altLang="en-US" dirty="0"/>
              <a:t>assets, supporting seamless asset sharing and communication between departments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This service </a:t>
            </a:r>
            <a:r>
              <a:rPr lang="en-US" altLang="ko-KR" dirty="0"/>
              <a:t>LLM</a:t>
            </a:r>
            <a:r>
              <a:rPr lang="ko-KR" altLang="en-US" dirty="0"/>
              <a:t>provides efficient content creation features including image generation and content summarization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strengthening inter-departmental collaboration and </a:t>
            </a:r>
            <a:r>
              <a:rPr lang="en-US" altLang="ko-KR" dirty="0"/>
              <a:t>AI </a:t>
            </a:r>
            <a:r>
              <a:rPr lang="ko-KR" altLang="en-US" dirty="0"/>
              <a:t>maximizing asset utilization</a:t>
            </a:r>
            <a:r>
              <a:rPr lang="en-US" altLang="ko-KR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F448545-0738-74DA-8F95-0670E718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76" y="2717067"/>
            <a:ext cx="2710599" cy="294271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8137DA-CD77-E0D5-9310-620340EB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64" y="2717067"/>
            <a:ext cx="2269448" cy="30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1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7A45-073F-61BB-C571-47723DCA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D60457E-224A-56E9-F912-C5F1BD6FC5A0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7349454-C73C-4E6E-BB73-705304CC3B03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Hyundai Motor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2025.02~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 err="1">
                <a:solidFill>
                  <a:schemeClr val="tx1"/>
                </a:solidFill>
              </a:rPr>
              <a:t>Generative</a:t>
            </a:r>
            <a:r>
              <a:rPr lang="ko-KR" altLang="en-US" sz="1200" b="1" dirty="0">
                <a:solidFill>
                  <a:schemeClr val="tx1"/>
                </a:solidFill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</a:rPr>
              <a:t>AI</a:t>
            </a:r>
            <a:r>
              <a:rPr lang="ko-KR" altLang="en-US" sz="1200" b="1" dirty="0">
                <a:solidFill>
                  <a:schemeClr val="tx1"/>
                </a:solidFill>
              </a:rPr>
              <a:t>Content Creation Automation Using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66F13B7-2E6C-7FEC-5E42-D33ABD0D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Generative</a:t>
            </a:r>
            <a:r>
              <a:rPr lang="ko-KR" altLang="en-US" dirty="0"/>
              <a:t> Content Convergence and Generation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2CA10E-1024-0AE8-7E32-54418CD78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Hyundai Motor Group </a:t>
            </a:r>
            <a:r>
              <a:rPr lang="en-US" altLang="ko-KR" dirty="0"/>
              <a:t>X Google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CF2511B-F865-B9CD-B87F-9265012C7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0F977EC-2B5A-293C-0223-5EEA49750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In collaboration with Google, Hyundai Motor's various </a:t>
            </a:r>
            <a:r>
              <a:rPr lang="ko-KR" altLang="en-US" dirty="0" err="1"/>
              <a:t>technology assets</a:t>
            </a:r>
            <a:r>
              <a:rPr lang="ko-KR" altLang="en-US" dirty="0"/>
              <a:t> </a:t>
            </a:r>
            <a:r>
              <a:rPr lang="en-US" altLang="ko-KR" dirty="0"/>
              <a:t>LLM</a:t>
            </a:r>
            <a:r>
              <a:rPr lang="ko-KR" altLang="en-US" dirty="0"/>
              <a:t>are summarized</a:t>
            </a:r>
            <a:r>
              <a:rPr lang="en-US" altLang="ko-KR" dirty="0"/>
              <a:t>, </a:t>
            </a:r>
            <a:r>
              <a:rPr lang="ko-KR" altLang="en-US" dirty="0"/>
              <a:t>translated, and restructured</a:t>
            </a:r>
            <a:r>
              <a:rPr lang="en-US" altLang="ko-KR" dirty="0"/>
              <a:t>, </a:t>
            </a:r>
            <a:r>
              <a:rPr lang="ko-KR" altLang="en-US" dirty="0" err="1"/>
              <a:t>Generative</a:t>
            </a:r>
            <a:r>
              <a:rPr lang="ko-KR" altLang="en-US" dirty="0"/>
              <a:t> creating content including images and videos as a </a:t>
            </a:r>
            <a:r>
              <a:rPr lang="en-US" altLang="ko-KR" dirty="0" err="1"/>
              <a:t>PoC</a:t>
            </a:r>
            <a:r>
              <a:rPr lang="ko-KR" altLang="en-US" dirty="0"/>
              <a:t> project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Beyond simple content creation</a:t>
            </a:r>
            <a:r>
              <a:rPr lang="en-US" altLang="ko-KR" dirty="0"/>
              <a:t> </a:t>
            </a:r>
            <a:r>
              <a:rPr lang="ko-KR" altLang="en-US" dirty="0" err="1"/>
              <a:t>YouTube</a:t>
            </a:r>
            <a:r>
              <a:rPr lang="ko-KR" altLang="en-US" dirty="0"/>
              <a:t> various videos are searched to expose competitor technology trends and customer reaction summaries</a:t>
            </a:r>
            <a:r>
              <a:rPr lang="en-US" altLang="ko-KR" dirty="0"/>
              <a:t>,</a:t>
            </a:r>
            <a:r>
              <a:rPr lang="ko-KR" altLang="en-US" dirty="0"/>
              <a:t>Hyundai Motor's </a:t>
            </a:r>
            <a:r>
              <a:rPr lang="ko-KR" altLang="en-US" dirty="0" err="1"/>
              <a:t>pre-acquired</a:t>
            </a:r>
            <a:r>
              <a:rPr lang="ko-KR" altLang="en-US" dirty="0"/>
              <a:t> various </a:t>
            </a:r>
            <a:r>
              <a:rPr lang="ko-KR" altLang="en-US" dirty="0" err="1"/>
              <a:t>technology assets</a:t>
            </a:r>
            <a:r>
              <a:rPr lang="ko-KR" altLang="en-US" dirty="0"/>
              <a:t> based related papers are </a:t>
            </a:r>
            <a:r>
              <a:rPr lang="en-US" altLang="ko-KR" dirty="0"/>
              <a:t>add-on</a:t>
            </a:r>
            <a:r>
              <a:rPr lang="ko-KR" altLang="en-US" dirty="0"/>
              <a:t>to produce complex content by converging information</a:t>
            </a:r>
            <a:r>
              <a:rPr lang="en-US" altLang="ko-KR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F448545-0738-74DA-8F95-0670E718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76" y="2717067"/>
            <a:ext cx="2710599" cy="294271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8137DA-CD77-E0D5-9310-620340EB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64" y="2717067"/>
            <a:ext cx="2269448" cy="30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77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7A45-073F-61BB-C571-47723DCA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D60457E-224A-56E9-F912-C5F1BD6FC5A0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7349454-C73C-4E6E-BB73-705304CC3B03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Hyundai Motor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2025.02~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Based on Various Data Sources </a:t>
            </a:r>
            <a:r>
              <a:rPr lang="en-US" altLang="ko-KR" sz="1200" b="1" dirty="0">
                <a:solidFill>
                  <a:schemeClr val="tx1"/>
                </a:solidFill>
              </a:rPr>
              <a:t>Elastic Search</a:t>
            </a: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66F13B7-2E6C-7FEC-5E42-D33ABD0D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Database and Multi-System Document Search and Utilization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2CA10E-1024-0AE8-7E32-54418CD78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Hyundai Motor Group </a:t>
            </a:r>
            <a:r>
              <a:rPr lang="en-US" altLang="ko-KR" dirty="0"/>
              <a:t>X Google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CF2511B-F865-B9CD-B87F-9265012C7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0F977EC-2B5A-293C-0223-5EEA49750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In collaboration with Google, Hyundai Motor's various data</a:t>
            </a:r>
            <a:r>
              <a:rPr lang="en-US" altLang="ko-KR" dirty="0"/>
              <a:t>(ERP,HR,</a:t>
            </a:r>
            <a:r>
              <a:rPr lang="ko-KR" altLang="en-US" dirty="0"/>
              <a:t>various system databases</a:t>
            </a:r>
            <a:r>
              <a:rPr lang="en-US" altLang="ko-KR" dirty="0"/>
              <a:t>)</a:t>
            </a:r>
            <a:r>
              <a:rPr lang="ko-KR" altLang="en-US" dirty="0"/>
              <a:t>are all converged</a:t>
            </a:r>
            <a:r>
              <a:rPr lang="en-US" altLang="ko-KR" dirty="0"/>
              <a:t>, </a:t>
            </a:r>
            <a:r>
              <a:rPr lang="ko-KR" altLang="en-US" dirty="0"/>
              <a:t>regardless of data type, databases and </a:t>
            </a:r>
            <a:r>
              <a:rPr lang="en-US" altLang="ko-KR" dirty="0" err="1"/>
              <a:t>pdf,pptx</a:t>
            </a:r>
            <a:r>
              <a:rPr lang="ko-KR" altLang="en-US" dirty="0"/>
              <a:t>and other documents are all converged for </a:t>
            </a:r>
            <a:r>
              <a:rPr lang="ko-KR" altLang="en-US" dirty="0" err="1"/>
              <a:t>integrated search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</a:p>
          <a:p>
            <a:r>
              <a:rPr lang="ko-KR" altLang="en-US" dirty="0"/>
              <a:t>Through this, </a:t>
            </a:r>
            <a:r>
              <a:rPr lang="ko-KR" altLang="en-US" dirty="0" err="1"/>
              <a:t>document-based</a:t>
            </a:r>
            <a:r>
              <a:rPr lang="ko-KR" altLang="en-US" dirty="0"/>
              <a:t> search, video</a:t>
            </a:r>
            <a:r>
              <a:rPr lang="en-US" altLang="ko-KR" dirty="0"/>
              <a:t>,</a:t>
            </a:r>
            <a:r>
              <a:rPr lang="ko-KR" altLang="en-US" dirty="0" err="1"/>
              <a:t>image</a:t>
            </a:r>
            <a:r>
              <a:rPr lang="ko-KR" altLang="en-US" dirty="0"/>
              <a:t> searches can all be </a:t>
            </a:r>
            <a:r>
              <a:rPr lang="ko-KR" altLang="en-US" dirty="0" err="1"/>
              <a:t>smoothly</a:t>
            </a:r>
            <a:r>
              <a:rPr lang="ko-KR" altLang="en-US" dirty="0"/>
              <a:t> </a:t>
            </a:r>
            <a:r>
              <a:rPr lang="ko-KR" altLang="en-US" dirty="0" err="1"/>
              <a:t>processed</a:t>
            </a:r>
            <a:r>
              <a:rPr lang="ko-KR" altLang="en-US" dirty="0"/>
              <a:t> as an integrated search system </a:t>
            </a:r>
            <a:r>
              <a:rPr lang="en-US" altLang="ko-KR" dirty="0" err="1"/>
              <a:t>PoC</a:t>
            </a:r>
            <a:r>
              <a:rPr lang="ko-KR" altLang="en-US" dirty="0"/>
              <a:t> project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F448545-0738-74DA-8F95-0670E718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76" y="2717067"/>
            <a:ext cx="2710599" cy="294271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8137DA-CD77-E0D5-9310-620340EB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64" y="2717067"/>
            <a:ext cx="2269448" cy="30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3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A058-7DDD-92DA-8702-6D114AE69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CFDD150-7B69-D2D8-3249-6FDE37D0F3B3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3F678EA-002B-1BAF-4971-FEAC260DE89A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dirty="0">
                <a:solidFill>
                  <a:schemeClr val="tx1"/>
                </a:solidFill>
              </a:rPr>
              <a:t>㈜</a:t>
            </a:r>
            <a:r>
              <a:rPr lang="ko-KR" altLang="en-US" sz="1200" b="1" dirty="0" err="1">
                <a:solidFill>
                  <a:schemeClr val="tx1"/>
                </a:solidFill>
              </a:rPr>
              <a:t>Bespin</a:t>
            </a:r>
            <a:r>
              <a:rPr lang="ko-KR" altLang="en-US" sz="1200" b="1" dirty="0">
                <a:solidFill>
                  <a:schemeClr val="tx1"/>
                </a:solidFill>
              </a:rPr>
              <a:t> Global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2024.12~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Planning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</a:t>
            </a:r>
            <a:r>
              <a:rPr lang="en-US" altLang="ko-KR" sz="1200" b="1" dirty="0" err="1">
                <a:solidFill>
                  <a:schemeClr val="tx1"/>
                </a:solidFill>
              </a:rPr>
              <a:t>SageMaker,ECS</a:t>
            </a:r>
            <a:r>
              <a:rPr lang="en-US" altLang="ko-KR" sz="1200" b="1" dirty="0">
                <a:solidFill>
                  <a:schemeClr val="tx1"/>
                </a:solidFill>
              </a:rPr>
              <a:t>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F652500-C955-C276-1A57-BC8ADBAB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AI Data-Based Model Training </a:t>
            </a:r>
            <a:br>
              <a:rPr lang="en-US" altLang="ko-KR" dirty="0"/>
            </a:br>
            <a:r>
              <a:rPr lang="ko-KR" altLang="en-US" dirty="0"/>
              <a:t>Portal Service Development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F55979F-16BE-81BE-3EDA-F5C7E6D659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8676C263-5650-05B9-8D36-28B82ECA5F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6D94E07-DD89-753C-3FA0-2FBB89674D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Various AI models require training data</a:t>
            </a:r>
            <a:r>
              <a:rPr lang="en-US" altLang="ko-KR" dirty="0"/>
              <a:t>. </a:t>
            </a:r>
            <a:r>
              <a:rPr lang="ko-KR" altLang="en-US" dirty="0"/>
              <a:t>Such training data is primarily based on data extracted from big data systems</a:t>
            </a:r>
            <a:r>
              <a:rPr lang="en-US" altLang="ko-KR" dirty="0"/>
              <a:t>, </a:t>
            </a:r>
            <a:r>
              <a:rPr lang="ko-KR" altLang="en-US" dirty="0"/>
              <a:t>The AI data portal system automatically extracts and classifies data obtained from these big data systems</a:t>
            </a:r>
            <a:r>
              <a:rPr lang="en-US" altLang="ko-KR" dirty="0"/>
              <a:t>, </a:t>
            </a:r>
            <a:r>
              <a:rPr lang="ko-KR" altLang="en-US" dirty="0"/>
              <a:t>for models to </a:t>
            </a:r>
            <a:r>
              <a:rPr lang="ko-KR" altLang="en-US" dirty="0" err="1"/>
              <a:t>learn from</a:t>
            </a:r>
            <a:r>
              <a:rPr lang="ko-KR" altLang="en-US" dirty="0"/>
              <a:t> automatically classified data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Pipelines for training and model evaluation based on auto-classified data can be </a:t>
            </a:r>
            <a:r>
              <a:rPr lang="ko-KR" altLang="en-US" dirty="0" err="1"/>
              <a:t>created by permission level</a:t>
            </a:r>
            <a:r>
              <a:rPr lang="en-US" altLang="ko-KR" dirty="0"/>
              <a:t>, </a:t>
            </a:r>
            <a:r>
              <a:rPr lang="ko-KR" altLang="en-US" dirty="0"/>
              <a:t>with evaluation per pipeline for efficient data-based model training </a:t>
            </a:r>
            <a:r>
              <a:rPr lang="ko-KR" altLang="en-US" dirty="0" err="1"/>
              <a:t/>
            </a:r>
            <a:r>
              <a:rPr lang="en-US" altLang="ko-KR" dirty="0"/>
              <a:t>.</a:t>
            </a:r>
          </a:p>
        </p:txBody>
      </p:sp>
      <p:pic>
        <p:nvPicPr>
          <p:cNvPr id="10" name="그림 9" descr="텍스트, 소프트웨어, 컴퓨터 아이콘, 번호이(가) 표시된 사진&#10;&#10;자동 생성된 설명">
            <a:extLst>
              <a:ext uri="{FF2B5EF4-FFF2-40B4-BE49-F238E27FC236}">
                <a16:creationId xmlns:a16="http://schemas.microsoft.com/office/drawing/2014/main" id="{76020157-97C1-1882-D5F9-26E61B4FC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61" y="2529875"/>
            <a:ext cx="4842711" cy="2400323"/>
          </a:xfrm>
          <a:prstGeom prst="rect">
            <a:avLst/>
          </a:prstGeom>
        </p:spPr>
      </p:pic>
      <p:pic>
        <p:nvPicPr>
          <p:cNvPr id="13" name="그림 12" descr="스크린샷, 소프트웨어, 텍스트이(가) 표시된 사진&#10;&#10;자동 생성된 설명">
            <a:extLst>
              <a:ext uri="{FF2B5EF4-FFF2-40B4-BE49-F238E27FC236}">
                <a16:creationId xmlns:a16="http://schemas.microsoft.com/office/drawing/2014/main" id="{58D8777B-055C-A70E-3AEA-B958BDDF6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27" y="3631081"/>
            <a:ext cx="4499956" cy="244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82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235D9-7225-C4ED-7730-7C4569056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4FD791AF-BA26-0713-6BFF-3C678ABB9F9C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9721128-DCE8-2E4A-3A5E-A6F093817241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PMK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2024.10~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Planning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2AE7F7E-0AD6-ECB6-8A23-6D2AE087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Dynamic </a:t>
            </a:r>
            <a:r>
              <a:rPr lang="ko-KR" altLang="en-US" dirty="0"/>
              <a:t>Advertising System</a:t>
            </a:r>
            <a:r>
              <a:rPr lang="en-US" altLang="ko-KR" dirty="0"/>
              <a:t> </a:t>
            </a:r>
            <a:r>
              <a:rPr lang="ko-KR" altLang="en-US" dirty="0"/>
              <a:t>Development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C2CD16-164E-A2D1-386B-7429CB0DE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POSI &amp; PMK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D834DD8-EA6F-C44E-2DAE-FAC58F41E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1D012EB-DBA1-E6EF-F33B-0C819A86C0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7001" y="608303"/>
            <a:ext cx="5502189" cy="19753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A </a:t>
            </a:r>
            <a:r>
              <a:rPr lang="en-US" altLang="ko-KR" dirty="0"/>
              <a:t>Dynamic </a:t>
            </a:r>
            <a:r>
              <a:rPr lang="ko-KR" altLang="en-US" dirty="0"/>
              <a:t>advertising system delivered to various convenience stores was developed</a:t>
            </a:r>
            <a:r>
              <a:rPr lang="en-US" altLang="ko-KR" dirty="0"/>
              <a:t>. </a:t>
            </a:r>
            <a:r>
              <a:rPr lang="ko-KR" altLang="en-US" dirty="0"/>
              <a:t>by region</a:t>
            </a:r>
            <a:r>
              <a:rPr lang="en-US" altLang="ko-KR" dirty="0"/>
              <a:t>/</a:t>
            </a:r>
            <a:r>
              <a:rPr lang="ko-KR" altLang="en-US" dirty="0"/>
              <a:t>by time</a:t>
            </a:r>
            <a:r>
              <a:rPr lang="en-US" altLang="ko-KR" dirty="0"/>
              <a:t>/</a:t>
            </a:r>
            <a:r>
              <a:rPr lang="ko-KR" altLang="en-US" dirty="0"/>
              <a:t>and by schedule for ad display</a:t>
            </a:r>
            <a:r>
              <a:rPr lang="en-US" altLang="ko-KR" dirty="0"/>
              <a:t>, </a:t>
            </a:r>
            <a:r>
              <a:rPr lang="ko-KR" altLang="en-US" dirty="0"/>
              <a:t>even in unstable system environments </a:t>
            </a:r>
            <a:r>
              <a:rPr lang="ko-KR" altLang="en-US" dirty="0" err="1"/>
              <a:t>seamless</a:t>
            </a:r>
            <a:r>
              <a:rPr lang="ko-KR" altLang="en-US" dirty="0"/>
              <a:t> ad display is enabled with </a:t>
            </a:r>
            <a:r>
              <a:rPr lang="ko-KR" altLang="en-US" dirty="0" err="1"/>
              <a:t>zero-downtime</a:t>
            </a:r>
            <a:r>
              <a:rPr lang="ko-KR" altLang="en-US" dirty="0"/>
              <a:t> service</a:t>
            </a:r>
            <a:r>
              <a:rPr lang="en-US" altLang="ko-KR" dirty="0"/>
              <a:t>. 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The advertising system supports various Android-based screens and can efficiently display ads by grouping them</a:t>
            </a:r>
            <a:r>
              <a:rPr lang="en-US" altLang="ko-KR" dirty="0"/>
              <a:t>. 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Ad videos and images can be replaced in real time through online updates</a:t>
            </a:r>
            <a:r>
              <a:rPr lang="en-US" altLang="ko-KR" dirty="0"/>
              <a:t>, </a:t>
            </a:r>
            <a:r>
              <a:rPr lang="ko-KR" altLang="en-US" dirty="0"/>
              <a:t>and real-time alerts enable immediate administrator action when module anomalies are detected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494B8A-D57B-D51D-A5DB-17EFEA7F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128" y="2884723"/>
            <a:ext cx="2387968" cy="314661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066802-77BB-9C91-7102-D1DC5D76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237" y="2884724"/>
            <a:ext cx="2375163" cy="31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10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3279A-37E6-A409-DC24-07C2368BA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B5B47E7C-A2A6-761B-32DB-735D3F78FC11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CF4EEB-8E33-75D1-B2A7-D6BA90CEC3D9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SPG Group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2024.11~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Planning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7D7D973-0747-B8C3-1AA0-D89F91B9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Smart Pet Grinder </a:t>
            </a:r>
            <a:r>
              <a:rPr lang="ko-KR" altLang="en-US" dirty="0"/>
              <a:t>System</a:t>
            </a:r>
            <a:r>
              <a:rPr lang="en-US" altLang="ko-KR" dirty="0"/>
              <a:t> </a:t>
            </a:r>
            <a:r>
              <a:rPr lang="ko-KR" altLang="en-US" dirty="0"/>
              <a:t>Development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7A74E6B-2235-9DCB-B090-50562C8FC5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SPG Group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8CBAFA9-D9B4-903B-0A71-61F03EEEE8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003DF58D-9990-B2AC-B9F3-1074C700F8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5670" y="548710"/>
            <a:ext cx="5502189" cy="1309687"/>
          </a:xfrm>
        </p:spPr>
        <p:txBody>
          <a:bodyPr/>
          <a:lstStyle/>
          <a:p>
            <a:r>
              <a:rPr lang="en-US" altLang="ko-KR" dirty="0"/>
              <a:t>Smart Pet Grinder </a:t>
            </a:r>
            <a:r>
              <a:rPr lang="ko-KR" altLang="en-US" dirty="0"/>
              <a:t> accepts recycled PET bottles and uses </a:t>
            </a:r>
            <a:r>
              <a:rPr lang="en-US" altLang="ko-KR" dirty="0"/>
              <a:t>AI</a:t>
            </a:r>
            <a:r>
              <a:rPr lang="ko-KR" altLang="en-US" dirty="0"/>
              <a:t> to determine whether foreign materials such as caps are present, accepting only pure </a:t>
            </a:r>
            <a:r>
              <a:rPr lang="en-US" altLang="ko-KR" dirty="0"/>
              <a:t>Pet</a:t>
            </a:r>
            <a:r>
              <a:rPr lang="ko-KR" altLang="en-US" dirty="0"/>
              <a:t>bottles </a:t>
            </a:r>
            <a:r>
              <a:rPr lang="ko-KR" altLang="en-US" dirty="0" err="1"/>
              <a:t>intake</a:t>
            </a:r>
            <a:r>
              <a:rPr lang="ko-KR" altLang="en-US" dirty="0"/>
              <a:t> and reprocessing them into pellets as raw materials for recycled plastic in an innovative recycling </a:t>
            </a:r>
            <a:r>
              <a:rPr lang="ko-KR" altLang="en-US" dirty="0" err="1"/>
              <a:t>machine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TOSKY</a:t>
            </a:r>
            <a:r>
              <a:rPr lang="ko-KR" altLang="en-US" dirty="0"/>
              <a:t> </a:t>
            </a:r>
            <a:r>
              <a:rPr lang="ko-KR" altLang="en-US" dirty="0" err="1"/>
              <a:t>targeting the main age group of</a:t>
            </a:r>
            <a:r>
              <a:rPr lang="ko-KR" altLang="en-US" dirty="0"/>
              <a:t> </a:t>
            </a:r>
            <a:r>
              <a:rPr lang="en-US" altLang="ko-KR" dirty="0"/>
              <a:t>30~50</a:t>
            </a:r>
            <a:r>
              <a:rPr lang="ko-KR" altLang="en-US" dirty="0"/>
              <a:t>'s </a:t>
            </a:r>
            <a:r>
              <a:rPr lang="en-US" altLang="ko-KR" dirty="0"/>
              <a:t>Needs</a:t>
            </a:r>
            <a:r>
              <a:rPr lang="ko-KR" altLang="en-US" dirty="0"/>
              <a:t> with an easy-to-use </a:t>
            </a:r>
            <a:r>
              <a:rPr lang="en-US" altLang="ko-KR" dirty="0"/>
              <a:t>UI/UX</a:t>
            </a:r>
            <a:r>
              <a:rPr lang="ko-KR" altLang="en-US" dirty="0"/>
              <a:t> as the basis </a:t>
            </a:r>
            <a:endParaRPr lang="en-US" altLang="ko-KR" dirty="0"/>
          </a:p>
          <a:p>
            <a:r>
              <a:rPr lang="ko-KR" altLang="en-US" dirty="0"/>
              <a:t>earned points can be linked with Starbucks</a:t>
            </a:r>
            <a:r>
              <a:rPr lang="en-US" altLang="ko-KR" dirty="0"/>
              <a:t>,</a:t>
            </a:r>
            <a:r>
              <a:rPr lang="ko-KR" altLang="en-US" dirty="0"/>
              <a:t>E-Mart, and others to lead efficient recycling collection</a:t>
            </a:r>
            <a:r>
              <a:rPr lang="en-US" altLang="ko-KR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61EC5E3-2105-8918-DED8-BA3310F9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541" y="2641870"/>
            <a:ext cx="2225117" cy="406671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5BDD27E-D17F-4111-818B-038F04F7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520" y="2641870"/>
            <a:ext cx="2300486" cy="406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8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17587-BAF3-F1D3-DDB7-1213EB33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C622DCD1-D9A1-7419-957C-97BEF5EEF202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3C9CEB4-16E7-0006-A3E8-8307DADEDD4F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SNI </a:t>
            </a:r>
            <a:r>
              <a:rPr lang="ko-KR" altLang="en-US" sz="1200" b="1" dirty="0" err="1">
                <a:solidFill>
                  <a:schemeClr val="tx1"/>
                </a:solidFill>
              </a:rPr>
              <a:t>Corporation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2024.03~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Planning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7440EC95-917F-C1BA-7832-3E385CFA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Property Management System</a:t>
            </a:r>
            <a:br>
              <a:rPr lang="en-US" altLang="ko-KR" dirty="0"/>
            </a:br>
            <a:r>
              <a:rPr lang="ko-KR" altLang="en-US" dirty="0"/>
              <a:t>Service Development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2D5B26C-0116-4C6A-389E-2CB06B1A85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SNI </a:t>
            </a:r>
            <a:r>
              <a:rPr lang="ko-KR" altLang="en-US" dirty="0" err="1"/>
              <a:t>Corporation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FC18E63F-3C25-0D56-0DB4-1CADAD4EDB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D4FF771-621C-6F0C-DFFD-B44A500394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A comprehensive real estate asset management system for clients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Revenue dashboards diagnose current return rates against targets and recommend solutions to </a:t>
            </a:r>
            <a:br>
              <a:rPr lang="en-US" altLang="ko-KR" dirty="0"/>
            </a:br>
            <a:r>
              <a:rPr lang="ko-KR" altLang="en-US" dirty="0"/>
              <a:t>improve and optimize revenue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Based on advanced analysis results and trending industry information, </a:t>
            </a:r>
            <a:br>
              <a:rPr lang="en-US" altLang="ko-KR" dirty="0"/>
            </a:br>
            <a:r>
              <a:rPr lang="ko-KR" altLang="en-US" dirty="0"/>
              <a:t>contracts are efficiently managed and clients' similar building status is monitored in real time</a:t>
            </a:r>
            <a:r>
              <a:rPr lang="en-US" altLang="ko-KR" dirty="0"/>
              <a:t>. </a:t>
            </a:r>
            <a:r>
              <a:rPr lang="ko-KR" altLang="en-US" dirty="0"/>
              <a:t>Additionally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ko-KR" altLang="en-US" dirty="0"/>
              <a:t>Contract Status</a:t>
            </a:r>
            <a:r>
              <a:rPr lang="en-US" altLang="ko-KR" dirty="0"/>
              <a:t>, </a:t>
            </a:r>
            <a:r>
              <a:rPr lang="ko-KR" altLang="en-US" dirty="0"/>
              <a:t>Financial Statements</a:t>
            </a:r>
            <a:r>
              <a:rPr lang="en-US" altLang="ko-KR" dirty="0"/>
              <a:t>, </a:t>
            </a:r>
            <a:r>
              <a:rPr lang="ko-KR" altLang="en-US" dirty="0"/>
              <a:t>marketing management functions for systematic asset </a:t>
            </a:r>
            <a:r>
              <a:rPr lang="en-US" altLang="ko-KR" dirty="0"/>
              <a:t>Portfolio</a:t>
            </a:r>
            <a:r>
              <a:rPr lang="ko-KR" altLang="en-US" dirty="0"/>
              <a:t> management</a:t>
            </a:r>
            <a:r>
              <a:rPr lang="en-US" altLang="ko-KR" dirty="0"/>
              <a:t>.</a:t>
            </a:r>
          </a:p>
        </p:txBody>
      </p:sp>
      <p:pic>
        <p:nvPicPr>
          <p:cNvPr id="11" name="그림 10" descr="텍스트, 지도, 아틀라스, 스크린샷이(가) 표시된 사진&#10;&#10;자동 생성된 설명">
            <a:extLst>
              <a:ext uri="{FF2B5EF4-FFF2-40B4-BE49-F238E27FC236}">
                <a16:creationId xmlns:a16="http://schemas.microsoft.com/office/drawing/2014/main" id="{CAB6DFEA-BE31-0E47-9B75-502AAB756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57" y="4590661"/>
            <a:ext cx="3292202" cy="1854794"/>
          </a:xfrm>
          <a:prstGeom prst="rect">
            <a:avLst/>
          </a:prstGeom>
          <a:effectLst>
            <a:outerShdw blurRad="292100" sx="103000" sy="103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그림 8" descr="텍스트, 지도, 아틀라스, 도표이(가) 표시된 사진&#10;&#10;자동 생성된 설명">
            <a:extLst>
              <a:ext uri="{FF2B5EF4-FFF2-40B4-BE49-F238E27FC236}">
                <a16:creationId xmlns:a16="http://schemas.microsoft.com/office/drawing/2014/main" id="{84EBEA78-4D58-BE72-50A8-9B41CDEA3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39" y="2833657"/>
            <a:ext cx="4762056" cy="2682895"/>
          </a:xfrm>
          <a:prstGeom prst="rect">
            <a:avLst/>
          </a:prstGeom>
          <a:effectLst>
            <a:outerShdw blurRad="292100" sx="103000" sy="103000" algn="ctr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379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6E705-9378-37C9-E086-7B410AF28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9800238-42F0-A706-D6EF-5CF60C465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31" r="7724"/>
          <a:stretch/>
        </p:blipFill>
        <p:spPr>
          <a:xfrm>
            <a:off x="-635" y="0"/>
            <a:ext cx="9906000" cy="6858000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6A9FD400-026A-15DB-837F-238BD212C0B3}"/>
              </a:ext>
            </a:extLst>
          </p:cNvPr>
          <p:cNvSpPr/>
          <p:nvPr/>
        </p:nvSpPr>
        <p:spPr>
          <a:xfrm rot="10800000">
            <a:off x="0" y="0"/>
            <a:ext cx="9591675" cy="6858000"/>
          </a:xfrm>
          <a:prstGeom prst="rect">
            <a:avLst/>
          </a:prstGeom>
          <a:gradFill>
            <a:gsLst>
              <a:gs pos="0">
                <a:srgbClr val="080B13">
                  <a:alpha val="0"/>
                </a:srgbClr>
              </a:gs>
              <a:gs pos="100000">
                <a:srgbClr val="0112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제목 8">
            <a:extLst>
              <a:ext uri="{FF2B5EF4-FFF2-40B4-BE49-F238E27FC236}">
                <a16:creationId xmlns:a16="http://schemas.microsoft.com/office/drawing/2014/main" id="{BF6AC93A-6FB4-DAF1-1D89-E098B0516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85" y="1215390"/>
            <a:ext cx="4693285" cy="1098550"/>
          </a:xfrm>
        </p:spPr>
        <p:txBody>
          <a:bodyPr/>
          <a:lstStyle/>
          <a:p>
            <a:r>
              <a:rPr lang="ko-KR" altLang="en-US" dirty="0" err="1">
                <a:solidFill>
                  <a:schemeClr val="bg1"/>
                </a:solidFill>
              </a:rPr>
              <a:t>TOSKY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>
                <a:solidFill>
                  <a:schemeClr val="bg1"/>
                </a:solidFill>
              </a:rPr>
              <a:t>Business Fields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69E6094E-CDD9-32FA-05BA-052895135B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885" y="793115"/>
            <a:ext cx="4693285" cy="392430"/>
          </a:xfrm>
        </p:spPr>
        <p:txBody>
          <a:bodyPr/>
          <a:lstStyle/>
          <a:p>
            <a:r>
              <a:rPr lang="en-US" altLang="ko-KR" dirty="0">
                <a:solidFill>
                  <a:srgbClr val="0070C0"/>
                </a:solidFill>
              </a:rPr>
              <a:t>BUSINESS PLAN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6AF38A9-F73E-F015-0389-941598F90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75590"/>
            <a:ext cx="997585" cy="324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03AFF9-AA37-E528-A530-E07B628BFEC0}"/>
              </a:ext>
            </a:extLst>
          </p:cNvPr>
          <p:cNvSpPr txBox="1"/>
          <p:nvPr/>
        </p:nvSpPr>
        <p:spPr>
          <a:xfrm>
            <a:off x="2590800" y="927100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30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01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780C86-00CC-BC6E-FE97-949F3F0FE185}"/>
              </a:ext>
            </a:extLst>
          </p:cNvPr>
          <p:cNvSpPr txBox="1"/>
          <p:nvPr/>
        </p:nvSpPr>
        <p:spPr>
          <a:xfrm>
            <a:off x="2590800" y="151130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Various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Public Cloud Platform (AWS, MS Azure, Google Cloud, </a:t>
            </a:r>
            <a:r>
              <a:rPr lang="en-US" altLang="ko-KR" sz="900" dirty="0" err="1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etc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to 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optimal solutions tailored to customer needs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Solution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are provided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44A92F-2EF4-FD88-4A91-0FB2EC9C0359}"/>
              </a:ext>
            </a:extLst>
          </p:cNvPr>
          <p:cNvSpPr txBox="1"/>
          <p:nvPr/>
        </p:nvSpPr>
        <p:spPr>
          <a:xfrm>
            <a:off x="7211060" y="92710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Key Services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Architecture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Design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Service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Construction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Migration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System Management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Consulting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2D9427-8121-2C68-F9F6-35711090FE8B}"/>
              </a:ext>
            </a:extLst>
          </p:cNvPr>
          <p:cNvCxnSpPr/>
          <p:nvPr/>
        </p:nvCxnSpPr>
        <p:spPr>
          <a:xfrm>
            <a:off x="2590800" y="192024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6084E30-271D-B4FC-A84E-C5E37A91EA96}"/>
              </a:ext>
            </a:extLst>
          </p:cNvPr>
          <p:cNvSpPr txBox="1"/>
          <p:nvPr/>
        </p:nvSpPr>
        <p:spPr>
          <a:xfrm>
            <a:off x="2590800" y="256921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Data Analysis(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Data Analysis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), ML(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Machine Learning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), </a:t>
            </a:r>
            <a:r>
              <a:rPr lang="en-US" altLang="ko-KR" sz="900" dirty="0" err="1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Vision,NLP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Natural Language Processing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Through technologies such as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optimal solutions for customers across various industries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Solution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are provided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DDE0F1-A80C-9436-2206-B2D50EB7A5DA}"/>
              </a:ext>
            </a:extLst>
          </p:cNvPr>
          <p:cNvSpPr txBox="1"/>
          <p:nvPr/>
        </p:nvSpPr>
        <p:spPr>
          <a:xfrm>
            <a:off x="7211060" y="198501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Key Services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Data Analysis &amp; Insights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Predictive Modeling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Customized AI Solution</a:t>
            </a: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C409165B-C541-0B96-E016-4D03DC840E3B}"/>
              </a:ext>
            </a:extLst>
          </p:cNvPr>
          <p:cNvCxnSpPr/>
          <p:nvPr/>
        </p:nvCxnSpPr>
        <p:spPr>
          <a:xfrm>
            <a:off x="2590800" y="296799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6F6D260-4ED8-D136-9C24-11843AEFA8DF}"/>
              </a:ext>
            </a:extLst>
          </p:cNvPr>
          <p:cNvSpPr txBox="1"/>
          <p:nvPr/>
        </p:nvSpPr>
        <p:spPr>
          <a:xfrm>
            <a:off x="2590800" y="3652520"/>
            <a:ext cx="4457700" cy="4152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LPM (Lean Portfolio Management)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strategic alignment with business objectives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through management 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efficient resource allocation for customers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risk minimization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performance maximization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8C3B20-69B3-96AC-DA2E-D4E06DAB0D41}"/>
              </a:ext>
            </a:extLst>
          </p:cNvPr>
          <p:cNvSpPr txBox="1"/>
          <p:nvPr/>
        </p:nvSpPr>
        <p:spPr>
          <a:xfrm>
            <a:off x="7211060" y="306832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Key Services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Strategy Development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Project Priority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Decision-Making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Performance Measurement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Training &amp; Workshop</a:t>
            </a:r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76BC41F6-BC7E-3F00-FB19-4C41A647A8E1}"/>
              </a:ext>
            </a:extLst>
          </p:cNvPr>
          <p:cNvCxnSpPr/>
          <p:nvPr/>
        </p:nvCxnSpPr>
        <p:spPr>
          <a:xfrm>
            <a:off x="2590800" y="406146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03E401C-7396-642B-7714-D66F4B8497D9}"/>
              </a:ext>
            </a:extLst>
          </p:cNvPr>
          <p:cNvSpPr txBox="1"/>
          <p:nvPr/>
        </p:nvSpPr>
        <p:spPr>
          <a:xfrm>
            <a:off x="2590800" y="471043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 meet the specific requirements of public institutions, </a:t>
            </a:r>
            <a:endParaRPr lang="en-US" altLang="ko-KR" sz="90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with high levels of security and stability </a:t>
            </a:r>
            <a:r>
              <a:rPr lang="en-US" altLang="ko-KR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Solution</a:t>
            </a:r>
            <a:r>
              <a:rPr lang="ko-KR" altLang="en-US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are provided</a:t>
            </a:r>
            <a:r>
              <a:rPr lang="en-US" altLang="ko-KR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7F0EE5B-3E93-A67D-803B-0A2C1835DCD9}"/>
              </a:ext>
            </a:extLst>
          </p:cNvPr>
          <p:cNvSpPr txBox="1"/>
          <p:nvPr/>
        </p:nvSpPr>
        <p:spPr>
          <a:xfrm>
            <a:off x="7211060" y="412623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Key Services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System Integration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Infrastructure construction and 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System Management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Information Security Management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IT Consulting</a:t>
            </a: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43EEB1F7-05E2-996D-0D41-3A1005AEB6FC}"/>
              </a:ext>
            </a:extLst>
          </p:cNvPr>
          <p:cNvCxnSpPr/>
          <p:nvPr/>
        </p:nvCxnSpPr>
        <p:spPr>
          <a:xfrm>
            <a:off x="2590800" y="511937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C17222F-8590-B227-4D06-388B266CE595}"/>
              </a:ext>
            </a:extLst>
          </p:cNvPr>
          <p:cNvSpPr txBox="1"/>
          <p:nvPr/>
        </p:nvSpPr>
        <p:spPr>
          <a:xfrm>
            <a:off x="2590800" y="578739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Multi LLM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-based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(Open </a:t>
            </a:r>
            <a:r>
              <a:rPr lang="en-US" altLang="ko-KR" sz="900" dirty="0" err="1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AI,Google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Gemini)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generative content using technology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services are provided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2E7C73-E311-1EF9-7A1D-0E9AC389DDE5}"/>
              </a:ext>
            </a:extLst>
          </p:cNvPr>
          <p:cNvSpPr txBox="1"/>
          <p:nvPr/>
        </p:nvSpPr>
        <p:spPr>
          <a:xfrm>
            <a:off x="7211060" y="5112385"/>
            <a:ext cx="2304415" cy="1042035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Key Services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AI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Video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/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Voice Generation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/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Editing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Generative Image Creation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Content Summarization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Content-Based Regeneration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40767F-56B6-88BF-370B-AFB7E0214F82}"/>
              </a:ext>
            </a:extLst>
          </p:cNvPr>
          <p:cNvSpPr txBox="1"/>
          <p:nvPr/>
        </p:nvSpPr>
        <p:spPr>
          <a:xfrm>
            <a:off x="3331845" y="927100"/>
            <a:ext cx="2380615" cy="492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  <a:t>Public Cloud </a:t>
            </a: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-based </a:t>
            </a:r>
            <a:b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</a:b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System Construction and Maintenance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E9A6181A-B109-23E4-DAAB-9963D2EAFE77}"/>
              </a:ext>
            </a:extLst>
          </p:cNvPr>
          <p:cNvSpPr txBox="1"/>
          <p:nvPr/>
        </p:nvSpPr>
        <p:spPr>
          <a:xfrm>
            <a:off x="2581275" y="2028825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02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58632649-5E03-1A97-4B79-5A112380E75A}"/>
              </a:ext>
            </a:extLst>
          </p:cNvPr>
          <p:cNvSpPr txBox="1"/>
          <p:nvPr/>
        </p:nvSpPr>
        <p:spPr>
          <a:xfrm>
            <a:off x="3322320" y="2028825"/>
            <a:ext cx="2380615" cy="492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  <a:t>AI</a:t>
            </a: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-based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Knowledge Services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F3D18DFC-B88D-5418-5DE3-305FA16105E3}"/>
              </a:ext>
            </a:extLst>
          </p:cNvPr>
          <p:cNvSpPr txBox="1"/>
          <p:nvPr/>
        </p:nvSpPr>
        <p:spPr>
          <a:xfrm>
            <a:off x="2600325" y="3067050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03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53" name="TextBox 2052"/>
          <p:cNvSpPr txBox="1">
            <a:spLocks/>
          </p:cNvSpPr>
          <p:nvPr/>
        </p:nvSpPr>
        <p:spPr>
          <a:xfrm>
            <a:off x="3341370" y="3067050"/>
            <a:ext cx="2381250" cy="49339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>
              <a:buFontTx/>
              <a:buNone/>
            </a:pPr>
            <a:r>
              <a:rPr lang="en-US" altLang="ko-KR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AWS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 and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Joint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conducted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 </a:t>
            </a:r>
          </a:p>
          <a:p>
            <a:pPr marL="0" indent="0">
              <a:buFontTx/>
              <a:buNone/>
            </a:pPr>
            <a:r>
              <a:rPr lang="en-US" altLang="ko-KR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LPM 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Process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4026352B-ACE9-6843-DF80-ABE8376C7B9A}"/>
              </a:ext>
            </a:extLst>
          </p:cNvPr>
          <p:cNvSpPr txBox="1"/>
          <p:nvPr/>
        </p:nvSpPr>
        <p:spPr>
          <a:xfrm>
            <a:off x="2590800" y="4168140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04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CE708843-6CF1-69FD-6ABD-C06270E59D28}"/>
              </a:ext>
            </a:extLst>
          </p:cNvPr>
          <p:cNvSpPr txBox="1"/>
          <p:nvPr/>
        </p:nvSpPr>
        <p:spPr>
          <a:xfrm>
            <a:off x="3331845" y="4168140"/>
            <a:ext cx="2380615" cy="492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Public Projects 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Construction and Maintenance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869A42E2-3F66-D879-8AD8-3F1D1C7774E4}"/>
              </a:ext>
            </a:extLst>
          </p:cNvPr>
          <p:cNvSpPr txBox="1"/>
          <p:nvPr/>
        </p:nvSpPr>
        <p:spPr>
          <a:xfrm>
            <a:off x="2590800" y="5219065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05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CFE7D0E3-A396-15BF-766D-5597F83483F5}"/>
              </a:ext>
            </a:extLst>
          </p:cNvPr>
          <p:cNvSpPr txBox="1"/>
          <p:nvPr/>
        </p:nvSpPr>
        <p:spPr>
          <a:xfrm>
            <a:off x="3331845" y="5219065"/>
            <a:ext cx="2380615" cy="7385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  <a:t>LLM </a:t>
            </a: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-based 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Generative Content Services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endParaRPr lang="ko-KR" altLang="en-US" sz="1600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13288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E9E1D737-AA4A-2457-DFF0-2EFE2284D9C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SNI </a:t>
            </a:r>
            <a:r>
              <a:rPr lang="ko-KR" altLang="en-US" sz="1200" b="1" dirty="0" err="1">
                <a:solidFill>
                  <a:schemeClr val="tx1"/>
                </a:solidFill>
              </a:rPr>
              <a:t>Corporation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2022.08~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Planning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Development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Architecture Construction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</a:t>
            </a:r>
            <a:r>
              <a:rPr lang="en-US" altLang="ko-KR" sz="1200" b="1" dirty="0" err="1">
                <a:solidFill>
                  <a:schemeClr val="tx1"/>
                </a:solidFill>
              </a:rPr>
              <a:t>IoT</a:t>
            </a:r>
            <a:r>
              <a:rPr lang="en-US" altLang="ko-KR" sz="1200" b="1" dirty="0">
                <a:solidFill>
                  <a:schemeClr val="tx1"/>
                </a:solidFill>
              </a:rPr>
              <a:t> Core, ECS, Java, </a:t>
            </a:r>
            <a:r>
              <a:rPr lang="en-US" altLang="ko-KR" sz="1200" b="1" dirty="0" err="1">
                <a:solidFill>
                  <a:schemeClr val="tx1"/>
                </a:solidFill>
              </a:rPr>
              <a:t>Postgresql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SANDI 2.0 </a:t>
            </a:r>
            <a:br>
              <a:rPr lang="en-US" altLang="ko-KR" dirty="0"/>
            </a:br>
            <a:r>
              <a:rPr lang="ko-KR" altLang="en-US" dirty="0"/>
              <a:t>Application</a:t>
            </a:r>
            <a:r>
              <a:rPr lang="en-US" altLang="ko-KR" dirty="0"/>
              <a:t> </a:t>
            </a:r>
            <a:r>
              <a:rPr lang="ko-KR" altLang="en-US" dirty="0"/>
              <a:t>Service Development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SNI </a:t>
            </a:r>
            <a:r>
              <a:rPr lang="ko-KR" altLang="en-US" dirty="0" err="1"/>
              <a:t>Corporation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AWS </a:t>
            </a:r>
            <a:r>
              <a:rPr lang="en-US" altLang="ko-KR" dirty="0" err="1"/>
              <a:t>IoT</a:t>
            </a:r>
            <a:r>
              <a:rPr lang="en-US" altLang="ko-KR" dirty="0"/>
              <a:t> Core</a:t>
            </a:r>
            <a:r>
              <a:rPr lang="ko-KR" altLang="en-US" dirty="0"/>
              <a:t> using </a:t>
            </a:r>
            <a:r>
              <a:rPr lang="ko-KR" altLang="en-US" dirty="0" err="1"/>
              <a:t>temperature/humidity</a:t>
            </a:r>
            <a:r>
              <a:rPr lang="ko-KR" altLang="en-US" dirty="0"/>
              <a:t> sensors</a:t>
            </a:r>
            <a:r>
              <a:rPr lang="en-US" altLang="ko-KR" dirty="0"/>
              <a:t>/</a:t>
            </a:r>
            <a:r>
              <a:rPr lang="ko-KR" altLang="en-US" dirty="0" err="1"/>
              <a:t>restroom sensors</a:t>
            </a:r>
            <a:r>
              <a:rPr lang="en-US" altLang="ko-KR" dirty="0"/>
              <a:t>/</a:t>
            </a:r>
            <a:r>
              <a:rPr lang="ko-KR" altLang="en-US" dirty="0" err="1"/>
              <a:t>air quality</a:t>
            </a:r>
            <a:r>
              <a:rPr lang="ko-KR" altLang="en-US" dirty="0"/>
              <a:t> sensor-based integration was performed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Infrastructure is based on </a:t>
            </a:r>
            <a:r>
              <a:rPr lang="en-US" altLang="ko-KR" dirty="0"/>
              <a:t>MSA</a:t>
            </a:r>
            <a:r>
              <a:rPr lang="ko-KR" altLang="en-US" dirty="0"/>
              <a:t>architecture implemented with </a:t>
            </a:r>
            <a:r>
              <a:rPr lang="en-US" altLang="ko-KR" dirty="0"/>
              <a:t>ECS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Agile methodology was applied with domain-specific scrum structure for project execution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 descr="텍스트, 휴대 전화, 휴대용 통신 장치, 정보기기이(가) 표시된 사진&#10;&#10;자동 생성된 설명">
            <a:extLst>
              <a:ext uri="{FF2B5EF4-FFF2-40B4-BE49-F238E27FC236}">
                <a16:creationId xmlns:a16="http://schemas.microsoft.com/office/drawing/2014/main" id="{39743D23-F744-09E8-808B-31F6B2BCDE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11" y="2384611"/>
            <a:ext cx="5959890" cy="44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19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E3CEE-F21A-62A8-C5E2-5948ED9A8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E9E060BD-4149-522D-8987-561ADE82F0F2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D21266E-FC88-C3CC-91B5-E16EE851D4CA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SNI </a:t>
            </a:r>
            <a:r>
              <a:rPr lang="ko-KR" altLang="en-US" sz="1200" b="1" dirty="0" err="1">
                <a:solidFill>
                  <a:schemeClr val="tx1"/>
                </a:solidFill>
              </a:rPr>
              <a:t>Corporation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2022.08~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Planning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Design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Development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Architecture Construction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</a:t>
            </a:r>
            <a:r>
              <a:rPr lang="en-US" altLang="ko-KR" sz="1200" b="1" dirty="0" err="1">
                <a:solidFill>
                  <a:schemeClr val="tx1"/>
                </a:solidFill>
              </a:rPr>
              <a:t>IoT</a:t>
            </a:r>
            <a:r>
              <a:rPr lang="en-US" altLang="ko-KR" sz="1200" b="1" dirty="0">
                <a:solidFill>
                  <a:schemeClr val="tx1"/>
                </a:solidFill>
              </a:rPr>
              <a:t> Core, ECS, Java, </a:t>
            </a:r>
            <a:r>
              <a:rPr lang="en-US" altLang="ko-KR" sz="1200" b="1" dirty="0" err="1">
                <a:solidFill>
                  <a:schemeClr val="tx1"/>
                </a:solidFill>
              </a:rPr>
              <a:t>Postgresql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89B9268B-DED0-DC02-282A-BA96DF25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SANDI 2.0 </a:t>
            </a:r>
            <a:br>
              <a:rPr lang="en-US" altLang="ko-KR" dirty="0"/>
            </a:br>
            <a:r>
              <a:rPr lang="ko-KR" altLang="en-US" dirty="0"/>
              <a:t>Emergency Evacuation Service Development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2E4E823-32F3-C709-6751-999E8114D4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SNI </a:t>
            </a:r>
            <a:r>
              <a:rPr lang="ko-KR" altLang="en-US" dirty="0" err="1"/>
              <a:t>Corporation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B80EE5A-D226-562B-9EC7-70926E08A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CEEDB3B-E27C-B310-19EC-01B026EC88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273" y="712543"/>
            <a:ext cx="5502189" cy="1309687"/>
          </a:xfrm>
        </p:spPr>
        <p:txBody>
          <a:bodyPr/>
          <a:lstStyle/>
          <a:p>
            <a:r>
              <a:rPr lang="ko-KR" altLang="en-US" dirty="0"/>
              <a:t>In emergency situations such as fires</a:t>
            </a:r>
            <a:r>
              <a:rPr lang="en-US" altLang="ko-KR" dirty="0"/>
              <a:t>, </a:t>
            </a:r>
            <a:r>
              <a:rPr lang="ko-KR" altLang="en-US" dirty="0"/>
              <a:t>an emergency evacuation system was developed for rapid identification of evacuees and real-time evacuation status monitoring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When an emergency occurs, the system starts with </a:t>
            </a:r>
            <a:r>
              <a:rPr lang="ko-KR" altLang="en-US" dirty="0" err="1"/>
              <a:t>notification alerts</a:t>
            </a:r>
            <a:r>
              <a:rPr lang="en-US" altLang="ko-KR" dirty="0"/>
              <a:t>, push</a:t>
            </a:r>
            <a:r>
              <a:rPr lang="ko-KR" altLang="en-US" dirty="0"/>
              <a:t>and other situation broadcasts</a:t>
            </a:r>
            <a:r>
              <a:rPr lang="en-US" altLang="ko-KR" dirty="0"/>
              <a:t>, </a:t>
            </a:r>
            <a:r>
              <a:rPr lang="ko-KR" altLang="en-US" dirty="0"/>
              <a:t>continuously monitoring and controlling evacuees efficiently during the situation </a:t>
            </a:r>
            <a:r>
              <a:rPr lang="ko-KR" altLang="en-US" dirty="0" err="1"/>
              <a:t>identification is</a:t>
            </a:r>
            <a:r>
              <a:rPr lang="ko-KR" altLang="en-US" dirty="0"/>
              <a:t> the key feature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LG </a:t>
            </a:r>
            <a:r>
              <a:rPr lang="ko-KR" altLang="en-US" dirty="0"/>
              <a:t>Electronics</a:t>
            </a:r>
            <a:r>
              <a:rPr lang="en-US" altLang="ko-KR" dirty="0"/>
              <a:t>/</a:t>
            </a:r>
            <a:r>
              <a:rPr lang="ko-KR" altLang="en-US" dirty="0"/>
              <a:t> U+</a:t>
            </a:r>
            <a:r>
              <a:rPr lang="en-US" altLang="ko-KR" dirty="0"/>
              <a:t>/</a:t>
            </a:r>
            <a:r>
              <a:rPr lang="ko-KR" altLang="en-US" dirty="0" err="1"/>
              <a:t> Innotek</a:t>
            </a:r>
            <a:r>
              <a:rPr lang="en-US" altLang="ko-KR" dirty="0"/>
              <a:t> </a:t>
            </a:r>
            <a:r>
              <a:rPr lang="ko-KR" altLang="en-US" dirty="0"/>
              <a:t>and other </a:t>
            </a:r>
            <a:r>
              <a:rPr lang="en-US" altLang="ko-KR" dirty="0"/>
              <a:t>2</a:t>
            </a:r>
            <a:r>
              <a:rPr lang="ko-KR" altLang="en-US" dirty="0"/>
              <a:t>ten thousand personnel were trained in emergency evacuation drills</a:t>
            </a:r>
            <a:r>
              <a:rPr lang="en-US" altLang="ko-KR" dirty="0"/>
              <a:t>, </a:t>
            </a:r>
            <a:r>
              <a:rPr lang="ko-KR" altLang="en-US" dirty="0"/>
              <a:t>with the system's stability and efficiency recognized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D7083ED-7EBA-1877-45A0-49098FDC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95" y="2960550"/>
            <a:ext cx="4367322" cy="2824025"/>
          </a:xfrm>
          <a:prstGeom prst="rect">
            <a:avLst/>
          </a:prstGeom>
        </p:spPr>
      </p:pic>
      <p:pic>
        <p:nvPicPr>
          <p:cNvPr id="11" name="그림 10" descr="텍스트, 스크린샷, 폰트, 도표이(가) 표시된 사진&#10;&#10;자동 생성된 설명">
            <a:extLst>
              <a:ext uri="{FF2B5EF4-FFF2-40B4-BE49-F238E27FC236}">
                <a16:creationId xmlns:a16="http://schemas.microsoft.com/office/drawing/2014/main" id="{46673929-9BD8-B01F-DC8D-62AA75859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30" y="2881036"/>
            <a:ext cx="1689950" cy="30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82D04-E049-328D-A915-13A8B9D31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DC7DB36A-1589-D7D9-D0BB-309E97B940AD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822B0FA-312B-EBB4-BA1B-55AEF0776D2C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 err="1">
                <a:solidFill>
                  <a:schemeClr val="tx1"/>
                </a:solidFill>
              </a:rPr>
              <a:t>Philip Morris</a:t>
            </a:r>
            <a:r>
              <a:rPr lang="ko-KR" altLang="en-US" sz="1200" b="1" dirty="0">
                <a:solidFill>
                  <a:schemeClr val="tx1"/>
                </a:solidFill>
              </a:rPr>
              <a:t> Korea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2024.03 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Salesforce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0795632A-A70C-5F5F-721D-193C655D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LIC Refreshment System</a:t>
            </a:r>
            <a:br>
              <a:rPr lang="en-US" altLang="ko-KR" dirty="0"/>
            </a:br>
            <a:r>
              <a:rPr lang="ko-KR" altLang="en-US" dirty="0"/>
              <a:t>Service Development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8953450-C311-8A92-BAB3-8C1ABFEE6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Philip Morris Korea</a:t>
            </a:r>
            <a:r>
              <a:rPr lang="en-US" altLang="ko-KR" dirty="0"/>
              <a:t>(PMK)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829B83A-1B13-C3FB-B793-276D131624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D324038-2904-9E5B-D80F-3D4D08B2F7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69763" cy="1309687"/>
          </a:xfrm>
        </p:spPr>
        <p:txBody>
          <a:bodyPr/>
          <a:lstStyle/>
          <a:p>
            <a:r>
              <a:rPr lang="en-US" altLang="ko-KR" dirty="0"/>
              <a:t>LIC Refreshment </a:t>
            </a:r>
            <a:r>
              <a:rPr lang="ko-KR" altLang="en-US" dirty="0"/>
              <a:t>The project </a:t>
            </a:r>
            <a:r>
              <a:rPr lang="en-US" altLang="ko-KR" dirty="0"/>
              <a:t>LIC Inspection </a:t>
            </a:r>
            <a:r>
              <a:rPr lang="ko-KR" altLang="en-US" dirty="0"/>
              <a:t>aims to increase sales through feature expansion and renewable energy growth with </a:t>
            </a:r>
            <a:r>
              <a:rPr lang="en-US" altLang="ko-KR" dirty="0"/>
              <a:t>Asset Life-Cycle Report (</a:t>
            </a:r>
            <a:r>
              <a:rPr lang="en-US" altLang="ko-KR" dirty="0" err="1"/>
              <a:t>iTrack</a:t>
            </a:r>
            <a:r>
              <a:rPr lang="en-US" altLang="ko-KR" dirty="0"/>
              <a:t>) </a:t>
            </a:r>
            <a:r>
              <a:rPr lang="ko-KR" altLang="en-US" dirty="0"/>
              <a:t>automation and </a:t>
            </a:r>
            <a:r>
              <a:rPr lang="en-US" altLang="ko-KR" dirty="0"/>
              <a:t>Total CRM System</a:t>
            </a:r>
            <a:r>
              <a:rPr lang="ko-KR" altLang="en-US" dirty="0"/>
              <a:t> was constructed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Asset – </a:t>
            </a:r>
            <a:r>
              <a:rPr lang="en-US" altLang="ko-KR" dirty="0" err="1"/>
              <a:t>Qure</a:t>
            </a:r>
            <a:r>
              <a:rPr lang="en-US" altLang="ko-KR" dirty="0"/>
              <a:t> – Case</a:t>
            </a:r>
            <a:r>
              <a:rPr lang="ko-KR" altLang="en-US" dirty="0"/>
              <a:t>connected through </a:t>
            </a:r>
            <a:r>
              <a:rPr lang="en-US" altLang="ko-KR" dirty="0"/>
              <a:t>Customer Care </a:t>
            </a:r>
            <a:r>
              <a:rPr lang="ko-KR" altLang="en-US" dirty="0"/>
              <a:t>system with </a:t>
            </a:r>
            <a:r>
              <a:rPr lang="en-US" altLang="ko-KR" dirty="0"/>
              <a:t>Refreshed </a:t>
            </a:r>
            <a:r>
              <a:rPr lang="ko-KR" altLang="en-US" dirty="0"/>
              <a:t>concepts introduced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Refresh </a:t>
            </a:r>
            <a:r>
              <a:rPr lang="ko-KR" altLang="en-US" dirty="0"/>
              <a:t>Device information is viewable at a glance with device</a:t>
            </a:r>
            <a:r>
              <a:rPr lang="en-US" altLang="ko-KR" dirty="0"/>
              <a:t>, </a:t>
            </a:r>
            <a:r>
              <a:rPr lang="ko-KR" altLang="en-US" dirty="0"/>
              <a:t>kit</a:t>
            </a:r>
            <a:r>
              <a:rPr lang="en-US" altLang="ko-KR" dirty="0"/>
              <a:t>, </a:t>
            </a:r>
            <a:r>
              <a:rPr lang="ko-KR" altLang="en-US" dirty="0"/>
              <a:t>and delivery information output in desired format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Salesforce</a:t>
            </a:r>
            <a:r>
              <a:rPr lang="ko-KR" altLang="en-US" dirty="0"/>
              <a:t> was used to build the system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8D885EE-D49A-2CEA-542F-C1A9F05EA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90" cy="4469917"/>
          </a:xfrm>
          <a:prstGeom prst="rect">
            <a:avLst/>
          </a:prstGeom>
        </p:spPr>
      </p:pic>
      <p:pic>
        <p:nvPicPr>
          <p:cNvPr id="9" name="그림 8" descr="텍스트, 폰트, 포스터, 그래픽이(가) 표시된 사진&#10;&#10;자동 생성된 설명">
            <a:extLst>
              <a:ext uri="{FF2B5EF4-FFF2-40B4-BE49-F238E27FC236}">
                <a16:creationId xmlns:a16="http://schemas.microsoft.com/office/drawing/2014/main" id="{8EAD9E62-197C-A4EA-8401-457E17F88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8521362" y="2750924"/>
            <a:ext cx="1108415" cy="841053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41A2889D-ABFD-8C56-DA35-F2655F611DE9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46000">
                <a:srgbClr val="EFF1F5">
                  <a:alpha val="60000"/>
                </a:srgbClr>
              </a:gs>
              <a:gs pos="0">
                <a:srgbClr val="EFF1F5"/>
              </a:gs>
              <a:gs pos="100000">
                <a:srgbClr val="EFF1F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2031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7BDE4-6B1C-FFBE-D6C3-5A2870F71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306B0A35-6D00-0980-1BC1-EAA8B2B8E02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07AD531-A22D-5C43-A6C5-6225B57FD6AD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Lotte Mart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2024.07 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Salesforce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654AAAA-7555-9BED-C238-5D02B7260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Lotte Super </a:t>
            </a:r>
            <a:r>
              <a:rPr lang="en-US" altLang="ko-KR" dirty="0"/>
              <a:t>&amp; </a:t>
            </a:r>
            <a:r>
              <a:rPr lang="ko-KR" altLang="en-US" dirty="0"/>
              <a:t>Mart Integrated Ordering System</a:t>
            </a:r>
            <a:br>
              <a:rPr lang="en-US" altLang="ko-KR" dirty="0"/>
            </a:br>
            <a:r>
              <a:rPr lang="ko-KR" altLang="en-US" dirty="0"/>
              <a:t>Service Development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AA8233A-279E-5578-1C2F-F0C7235A92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Lotte Mart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9DD7EAB-3C3E-5900-8772-2FFB1DCA91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DF91922-38A7-1B22-6D95-6D24A4E848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69763" cy="1309687"/>
          </a:xfrm>
        </p:spPr>
        <p:txBody>
          <a:bodyPr/>
          <a:lstStyle/>
          <a:p>
            <a:r>
              <a:rPr lang="ko-KR" altLang="en-US" dirty="0"/>
              <a:t>This project was needed as Lotte Super and Mart </a:t>
            </a:r>
            <a:r>
              <a:rPr lang="en-US" altLang="ko-KR" dirty="0"/>
              <a:t>ERP</a:t>
            </a:r>
            <a:r>
              <a:rPr lang="ko-KR" altLang="en-US" dirty="0"/>
              <a:t>integrated their systems, requiring a unified product ordering system for store owners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TOSKY</a:t>
            </a:r>
            <a:r>
              <a:rPr lang="ko-KR" altLang="en-US" dirty="0"/>
              <a:t> An integrated ordering application was developed for store owners to conveniently place </a:t>
            </a:r>
            <a:r>
              <a:rPr lang="ko-KR" altLang="en-US" dirty="0" err="1"/>
              <a:t>unified orders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6969DA1-57FE-639F-D6A1-8722CF5F366A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46000">
                <a:srgbClr val="EFF1F5">
                  <a:alpha val="60000"/>
                </a:srgbClr>
              </a:gs>
              <a:gs pos="0">
                <a:srgbClr val="EFF1F5"/>
              </a:gs>
              <a:gs pos="100000">
                <a:srgbClr val="EFF1F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  <p:pic>
        <p:nvPicPr>
          <p:cNvPr id="11" name="그림 10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46BAC9BA-0F72-7D93-96E3-3B87DCA3C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30" y="2587947"/>
            <a:ext cx="1763426" cy="3960743"/>
          </a:xfrm>
          <a:prstGeom prst="rect">
            <a:avLst/>
          </a:prstGeom>
        </p:spPr>
      </p:pic>
      <p:pic>
        <p:nvPicPr>
          <p:cNvPr id="13" name="그림 12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B645DE10-866A-B326-78E4-3C58FE08D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92" y="2587947"/>
            <a:ext cx="1763426" cy="3942040"/>
          </a:xfrm>
          <a:prstGeom prst="rect">
            <a:avLst/>
          </a:prstGeom>
        </p:spPr>
      </p:pic>
      <p:pic>
        <p:nvPicPr>
          <p:cNvPr id="16" name="그림 15" descr="텍스트, 스크린샷, 디자인이(가) 표시된 사진&#10;&#10;자동 생성된 설명">
            <a:extLst>
              <a:ext uri="{FF2B5EF4-FFF2-40B4-BE49-F238E27FC236}">
                <a16:creationId xmlns:a16="http://schemas.microsoft.com/office/drawing/2014/main" id="{153C5CB8-E9E8-29CB-B587-0A6FD183E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97"/>
          <a:stretch/>
        </p:blipFill>
        <p:spPr>
          <a:xfrm>
            <a:off x="4043232" y="2525062"/>
            <a:ext cx="1675103" cy="40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86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A7605D60-D4F7-11A7-A159-B9D0CF30309A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텍스트, 컴퓨터, 노트북, 스크린샷이(가) 표시된 사진&#10;&#10;자동 생성된 설명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3"/>
          <a:stretch/>
        </p:blipFill>
        <p:spPr>
          <a:xfrm>
            <a:off x="3397461" y="2384613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Autofit/>
          </a:bodyPr>
          <a:lstStyle/>
          <a:p>
            <a:r>
              <a:rPr lang="ko-KR" altLang="en-US" dirty="0"/>
              <a:t>Kakao Enterprise </a:t>
            </a:r>
            <a:br>
              <a:rPr lang="en-US" altLang="ko-KR" dirty="0"/>
            </a:br>
            <a:r>
              <a:rPr lang="en-US" altLang="ko-KR" dirty="0" err="1"/>
              <a:t>i</a:t>
            </a:r>
            <a:r>
              <a:rPr lang="en-US" altLang="ko-KR" dirty="0"/>
              <a:t>-Connect Center </a:t>
            </a:r>
            <a:br>
              <a:rPr lang="en-US" altLang="ko-KR" dirty="0"/>
            </a:br>
            <a:r>
              <a:rPr lang="en-US" altLang="ko-KR" dirty="0"/>
              <a:t>Console </a:t>
            </a:r>
            <a:r>
              <a:rPr lang="ko-KR" altLang="en-US" dirty="0"/>
              <a:t>Development</a:t>
            </a:r>
            <a:r>
              <a:rPr lang="en-US" altLang="ko-KR" dirty="0"/>
              <a:t>/</a:t>
            </a:r>
            <a:r>
              <a:rPr lang="ko-KR" altLang="en-US" dirty="0"/>
              <a:t>Maintenance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Kakao Enterprise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69" y="941145"/>
            <a:ext cx="5502189" cy="1560607"/>
          </a:xfrm>
        </p:spPr>
        <p:txBody>
          <a:bodyPr/>
          <a:lstStyle/>
          <a:p>
            <a:r>
              <a:rPr lang="ko-KR" altLang="en-US" dirty="0"/>
              <a:t>provided by Kakao Enterprise </a:t>
            </a:r>
            <a:r>
              <a:rPr lang="en-US" altLang="ko-KR" dirty="0"/>
              <a:t>SaaS </a:t>
            </a:r>
            <a:r>
              <a:rPr lang="ko-KR" altLang="en-US" dirty="0"/>
              <a:t>services were developed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 err="1"/>
              <a:t>Call Bot</a:t>
            </a:r>
            <a:r>
              <a:rPr lang="en-US" altLang="ko-KR" dirty="0"/>
              <a:t>/</a:t>
            </a:r>
            <a:r>
              <a:rPr lang="ko-KR" altLang="en-US" dirty="0" err="1"/>
              <a:t>Chatbot</a:t>
            </a:r>
            <a:r>
              <a:rPr lang="ko-KR" altLang="en-US" dirty="0"/>
              <a:t> and a total of </a:t>
            </a:r>
            <a:r>
              <a:rPr lang="en-US" altLang="ko-KR" dirty="0"/>
              <a:t>6</a:t>
            </a:r>
            <a:r>
              <a:rPr lang="ko-KR" altLang="en-US" dirty="0"/>
              <a:t>systems integrated with </a:t>
            </a:r>
            <a:r>
              <a:rPr lang="en-US" altLang="ko-KR" dirty="0"/>
              <a:t>SaaS Platform</a:t>
            </a:r>
            <a:r>
              <a:rPr lang="ko-KR" altLang="en-US" dirty="0"/>
              <a:t> was configured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B2C </a:t>
            </a:r>
            <a:r>
              <a:rPr lang="ko-KR" altLang="en-US" dirty="0"/>
              <a:t>As a service </a:t>
            </a:r>
            <a:r>
              <a:rPr lang="en-US" altLang="ko-KR" dirty="0"/>
              <a:t>2023</a:t>
            </a:r>
            <a:r>
              <a:rPr lang="ko-KR" altLang="en-US" dirty="0"/>
              <a:t>. </a:t>
            </a:r>
            <a:r>
              <a:rPr lang="en-US" altLang="ko-KR" dirty="0"/>
              <a:t>8</a:t>
            </a:r>
            <a:r>
              <a:rPr lang="ko-KR" altLang="en-US" dirty="0"/>
              <a:t>opened in month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Using AI to process various calls from the customer center </a:t>
            </a:r>
            <a:r>
              <a:rPr lang="ko-KR" altLang="en-US" dirty="0" err="1"/>
              <a:t>the call intake rate</a:t>
            </a:r>
            <a:r>
              <a:rPr lang="ko-KR" altLang="en-US" dirty="0"/>
              <a:t> is dramatically reduced</a:t>
            </a:r>
            <a:br>
              <a:rPr lang="en-US" altLang="ko-KR" dirty="0"/>
            </a:br>
            <a:r>
              <a:rPr lang="ko-KR" altLang="en-US" dirty="0"/>
              <a:t>system is in operation</a:t>
            </a:r>
            <a:r>
              <a:rPr lang="en-US" altLang="ko-KR" dirty="0"/>
              <a:t>. </a:t>
            </a:r>
            <a:r>
              <a:rPr lang="ko-KR" altLang="en-US" dirty="0"/>
              <a:t>Currently </a:t>
            </a:r>
            <a:r>
              <a:rPr lang="ko-KR" altLang="en-US" dirty="0" err="1"/>
              <a:t>Daiso</a:t>
            </a:r>
            <a:r>
              <a:rPr lang="ko-KR" altLang="en-US" dirty="0"/>
              <a:t> and many other clients are using it</a:t>
            </a:r>
            <a:r>
              <a:rPr lang="en-US" altLang="ko-KR" dirty="0"/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Kakao Enterprise</a:t>
            </a:r>
            <a:endParaRPr lang="ko-KR" altLang="en-US" sz="1200" b="1" dirty="0">
              <a:solidFill>
                <a:schemeClr val="bg1"/>
              </a:solidFill>
              <a:latin typeface="+mj-lt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2023.01~</a:t>
            </a:r>
            <a:br>
              <a:rPr lang="en-US" altLang="ko-KR" sz="1200" i="0" dirty="0">
                <a:effectLst/>
                <a:latin typeface="Pretendard Medium" panose="02000603000000020004" pitchFamily="2" charset="-127"/>
              </a:rPr>
            </a:b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Development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Architecture Construction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fr-FR" altLang="ko-KR" sz="1200" b="1" i="0" dirty="0">
                <a:effectLst/>
                <a:latin typeface="Pretendard Medium" panose="02000603000000020004" pitchFamily="2" charset="-127"/>
              </a:rPr>
              <a:t>AWS IoT Core,ECS,Java,Postgresql 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71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770AD2E0-AD44-A38F-2F21-8919EE335C5E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</a:t>
            </a:r>
            <a:r>
              <a:rPr lang="ko-KR" altLang="en-US" dirty="0"/>
              <a:t>Electronic </a:t>
            </a:r>
            <a:r>
              <a:rPr lang="en-US" altLang="ko-KR" dirty="0" err="1"/>
              <a:t>DataShare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Service Development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Electronics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AWS IoT Core</a:t>
            </a:r>
            <a:r>
              <a:rPr lang="ko-KR" altLang="en-US" dirty="0"/>
              <a:t> using </a:t>
            </a:r>
            <a:r>
              <a:rPr lang="en-US" altLang="ko-KR" dirty="0"/>
              <a:t>TV</a:t>
            </a:r>
            <a:r>
              <a:rPr lang="ko-KR" altLang="en-US" dirty="0"/>
              <a:t>inter-</a:t>
            </a:r>
            <a:r>
              <a:rPr lang="en-US" altLang="ko-KR" dirty="0"/>
              <a:t>Data</a:t>
            </a:r>
            <a:r>
              <a:rPr lang="ko-KR" altLang="en-US" dirty="0"/>
              <a:t>Transmission</a:t>
            </a:r>
            <a:r>
              <a:rPr lang="en-US" altLang="ko-KR" dirty="0"/>
              <a:t>/</a:t>
            </a:r>
            <a:r>
              <a:rPr lang="ko-KR" altLang="en-US" dirty="0"/>
              <a:t>implemented with </a:t>
            </a:r>
            <a:r>
              <a:rPr lang="en-US" altLang="ko-KR" dirty="0"/>
              <a:t>Data Share</a:t>
            </a:r>
            <a:r>
              <a:rPr lang="ko-KR" altLang="en-US" dirty="0"/>
              <a:t>features were implemented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Infrastructure is based on </a:t>
            </a:r>
            <a:r>
              <a:rPr lang="en-US" altLang="ko-KR" dirty="0"/>
              <a:t>IoT Core</a:t>
            </a:r>
            <a:r>
              <a:rPr lang="ko-KR" altLang="en-US" dirty="0"/>
              <a:t>-based serverless architecture was implemented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(API </a:t>
            </a:r>
            <a:r>
              <a:rPr lang="en-US" altLang="ko-KR" dirty="0" err="1"/>
              <a:t>Gateway,Lambda,DDB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Authentication structure is centered on </a:t>
            </a:r>
            <a:r>
              <a:rPr lang="en-US" altLang="ko-KR" dirty="0"/>
              <a:t>AWS Cognito</a:t>
            </a:r>
            <a:r>
              <a:rPr lang="ko-KR" altLang="en-US" dirty="0"/>
              <a:t> supporting </a:t>
            </a:r>
            <a:r>
              <a:rPr lang="en-US" altLang="ko-KR" dirty="0"/>
              <a:t>SNS</a:t>
            </a:r>
            <a:r>
              <a:rPr lang="ko-KR" altLang="en-US" dirty="0"/>
              <a:t>login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millions of </a:t>
            </a:r>
            <a:r>
              <a:rPr lang="en-US" altLang="ko-KR" dirty="0"/>
              <a:t>TV Device</a:t>
            </a:r>
            <a:r>
              <a:rPr lang="ko-KR" altLang="en-US" dirty="0"/>
              <a:t> were targeted</a:t>
            </a:r>
            <a:r>
              <a:rPr lang="en-US" altLang="ko-KR" dirty="0"/>
              <a:t>, </a:t>
            </a:r>
            <a:r>
              <a:rPr lang="ko-KR" altLang="en-US" dirty="0"/>
              <a:t>Currently </a:t>
            </a:r>
            <a:r>
              <a:rPr lang="en-US" altLang="ko-KR" dirty="0"/>
              <a:t>PoC 1</a:t>
            </a:r>
            <a:r>
              <a:rPr lang="ko-KR" altLang="en-US" dirty="0"/>
              <a:t> phase was completed</a:t>
            </a:r>
            <a:r>
              <a:rPr lang="en-US" altLang="ko-KR" dirty="0"/>
              <a:t>.</a:t>
            </a:r>
            <a:br>
              <a:rPr lang="en-US" altLang="ko-KR" dirty="0"/>
            </a:br>
            <a:endParaRPr lang="en-US" altLang="ko-KR" dirty="0"/>
          </a:p>
        </p:txBody>
      </p:sp>
      <p:pic>
        <p:nvPicPr>
          <p:cNvPr id="10" name="그림 9" descr="텍스트, 실내, 디스플레이 장치, 멀티미디어이(가) 표시된 사진&#10;&#10;자동 생성된 설명">
            <a:extLst>
              <a:ext uri="{FF2B5EF4-FFF2-40B4-BE49-F238E27FC236}">
                <a16:creationId xmlns:a16="http://schemas.microsoft.com/office/drawing/2014/main" id="{940E0ACF-C024-4301-024A-E4AECD308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27" b="14768"/>
          <a:stretch/>
        </p:blipFill>
        <p:spPr>
          <a:xfrm>
            <a:off x="2760883" y="2384613"/>
            <a:ext cx="7145117" cy="4473388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LG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Electronics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2022.05~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Development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Architecture Construction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AWS IoT </a:t>
            </a:r>
            <a:r>
              <a:rPr lang="en-US" altLang="ko-KR" sz="1200" b="1" i="0" dirty="0" err="1">
                <a:effectLst/>
                <a:latin typeface="Pretendard Medium" panose="02000603000000020004" pitchFamily="2" charset="-127"/>
              </a:rPr>
              <a:t>Core,NodeJS,API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 </a:t>
            </a:r>
            <a:r>
              <a:rPr lang="en-US" altLang="ko-KR" sz="1200" b="1" i="0" dirty="0" err="1">
                <a:effectLst/>
                <a:latin typeface="Pretendard Medium" panose="02000603000000020004" pitchFamily="2" charset="-127"/>
              </a:rPr>
              <a:t>Gateway,Lambda,DynamoDB,AWS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 Cognito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85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8A2-4D8E-E445-2D6D-499E9BEB8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11CA338A-E844-EA6C-69CB-568FFCC1DBB9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C549470-9E01-8FBE-2468-AA928DBF3AB6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LG</a:t>
            </a:r>
            <a:r>
              <a:rPr lang="ko-KR" altLang="en-US" sz="1200" b="1" dirty="0">
                <a:solidFill>
                  <a:schemeClr val="bg1"/>
                </a:solidFill>
              </a:rPr>
              <a:t>Electronics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2022.05~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bg1"/>
                </a:solidFill>
              </a:rPr>
              <a:t>Development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</a:rPr>
              <a:t>AWS EC2, Lambda, Serverless, S3, API Gateway, Terraform, JPA, </a:t>
            </a:r>
            <a:r>
              <a:rPr lang="en-US" altLang="ko-KR" sz="1200" b="1" dirty="0" err="1">
                <a:solidFill>
                  <a:schemeClr val="bg1"/>
                </a:solidFill>
              </a:rPr>
              <a:t>Keycloak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47A5C8FD-F241-D883-2AF5-804BB8C4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 </a:t>
            </a:r>
            <a:r>
              <a:rPr lang="ko-KR" altLang="en-US" dirty="0"/>
              <a:t>Electronic </a:t>
            </a:r>
            <a:r>
              <a:rPr lang="en-US" altLang="ko-KR" dirty="0"/>
              <a:t>RaaS </a:t>
            </a:r>
            <a:r>
              <a:rPr lang="ko-KR" altLang="en-US" dirty="0"/>
              <a:t>Project </a:t>
            </a:r>
            <a:br>
              <a:rPr lang="ko-KR" altLang="en-US" dirty="0"/>
            </a:br>
            <a:r>
              <a:rPr lang="ko-KR" altLang="en-US" dirty="0"/>
              <a:t>Construction</a:t>
            </a:r>
            <a:r>
              <a:rPr lang="en-US" altLang="ko-KR" dirty="0"/>
              <a:t>/</a:t>
            </a:r>
            <a:r>
              <a:rPr lang="ko-KR" altLang="en-US" dirty="0"/>
              <a:t>Maintenance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20D3A35-E105-0CC4-4816-581690A30B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Electronics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EA03479-24D5-1D19-1D43-840BBC0439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821CEDF-7AB5-C432-B270-6067F81643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Electronics internal developer staff's convenient </a:t>
            </a:r>
            <a:r>
              <a:rPr lang="en-US" altLang="ko-KR" dirty="0"/>
              <a:t>Cloud </a:t>
            </a:r>
            <a:r>
              <a:rPr lang="ko-KR" altLang="en-US" dirty="0"/>
              <a:t>environment configuration for </a:t>
            </a:r>
            <a:r>
              <a:rPr lang="ko-KR" altLang="en-US" dirty="0" err="1"/>
              <a:t>one-click</a:t>
            </a:r>
            <a:r>
              <a:rPr lang="ko-KR" altLang="en-US" dirty="0"/>
              <a:t> </a:t>
            </a:r>
            <a:r>
              <a:rPr lang="en-US" altLang="ko-KR" dirty="0"/>
              <a:t>Cloud </a:t>
            </a:r>
            <a:r>
              <a:rPr lang="ko-KR" altLang="en-US" dirty="0"/>
              <a:t>support system and </a:t>
            </a:r>
            <a:r>
              <a:rPr lang="en-US" altLang="ko-KR" dirty="0" err="1"/>
              <a:t>IaC</a:t>
            </a:r>
            <a:r>
              <a:rPr lang="en-US" altLang="ko-KR" dirty="0"/>
              <a:t> </a:t>
            </a:r>
            <a:r>
              <a:rPr lang="ko-KR" altLang="en-US" dirty="0"/>
              <a:t>environment management system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Configured for environments meeting the security standards of the largest domestic client </a:t>
            </a:r>
            <a:br>
              <a:rPr lang="en-US" altLang="ko-KR" dirty="0"/>
            </a:br>
            <a:r>
              <a:rPr lang="en-US" altLang="ko-KR" dirty="0" err="1"/>
              <a:t>IaC</a:t>
            </a:r>
            <a:r>
              <a:rPr lang="en-US" altLang="ko-KR" dirty="0"/>
              <a:t> </a:t>
            </a:r>
            <a:r>
              <a:rPr lang="ko-KR" altLang="en-US" dirty="0"/>
              <a:t>environment setup</a:t>
            </a:r>
            <a:r>
              <a:rPr lang="en-US" altLang="ko-KR" dirty="0"/>
              <a:t>, CI/CD </a:t>
            </a:r>
            <a:r>
              <a:rPr lang="ko-KR" altLang="en-US" dirty="0"/>
              <a:t>with administrator-friendly management web pages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6382472-04B8-51DF-827F-A8F7986895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90" cy="44699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DEE5793-48B9-5348-F082-8CA3F23E39B5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2700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0640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B618C-F211-E118-3105-D6F02FA1D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D5212285-466E-88B1-1F6E-54DECDD26277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6628F88-93E8-4815-7F01-11848587C7BE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 err="1">
                <a:solidFill>
                  <a:schemeClr val="bg1"/>
                </a:solidFill>
              </a:rPr>
              <a:t>Ozys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2022.10 ~ 2023.01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bg1"/>
                </a:solidFill>
              </a:rPr>
              <a:t>Development</a:t>
            </a:r>
            <a:r>
              <a:rPr lang="en-US" altLang="ko-KR" sz="1200" b="1" dirty="0">
                <a:solidFill>
                  <a:schemeClr val="bg1"/>
                </a:solidFill>
              </a:rPr>
              <a:t>/</a:t>
            </a:r>
            <a:r>
              <a:rPr lang="ko-KR" altLang="en-US" sz="1200" b="1" dirty="0">
                <a:solidFill>
                  <a:schemeClr val="bg1"/>
                </a:solidFill>
              </a:rPr>
              <a:t>Architecture Construction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</a:rPr>
              <a:t>AWS EC2, S3, CloudWatch, Athena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257F076-AF58-DAF9-A674-B15ABC60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Ozys</a:t>
            </a:r>
            <a:r>
              <a:rPr lang="en-US" altLang="ko-KR" dirty="0"/>
              <a:t> </a:t>
            </a:r>
            <a:r>
              <a:rPr lang="ko-KR" altLang="en-US" dirty="0"/>
              <a:t>Data Lake Construction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C6667F2-B429-D624-B223-D53B7E325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>
                <a:latin typeface="+mj-ea"/>
              </a:rPr>
              <a:t>Ozys</a:t>
            </a:r>
            <a:endParaRPr lang="ko-KR" altLang="en-US" dirty="0">
              <a:latin typeface="+mj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9F90FA3-CD89-8D65-2A6B-F214752CA6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BEB5F42-D158-DFA0-D8FB-694D2A4F4F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Scale Up/Down</a:t>
            </a:r>
            <a:r>
              <a:rPr lang="ko-KR" altLang="en-US" dirty="0"/>
              <a:t>responding dynamically to </a:t>
            </a:r>
            <a:r>
              <a:rPr lang="en-US" altLang="ko-KR" dirty="0"/>
              <a:t>Nginx</a:t>
            </a:r>
            <a:r>
              <a:rPr lang="ko-KR" altLang="en-US" dirty="0"/>
              <a:t>server logs on </a:t>
            </a:r>
            <a:r>
              <a:rPr lang="en-US" altLang="ko-KR" dirty="0"/>
              <a:t>Cloud </a:t>
            </a:r>
            <a:r>
              <a:rPr lang="ko-KR" altLang="en-US" dirty="0"/>
              <a:t>integrated for </a:t>
            </a:r>
            <a:br>
              <a:rPr lang="en-US" altLang="ko-KR" dirty="0"/>
            </a:br>
            <a:r>
              <a:rPr lang="ko-KR" altLang="en-US" dirty="0"/>
              <a:t>centralized real-time monitoring with various alert services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CloudWatch</a:t>
            </a:r>
            <a:r>
              <a:rPr lang="ko-KR" altLang="en-US" dirty="0"/>
              <a:t> using </a:t>
            </a:r>
            <a:r>
              <a:rPr lang="en-US" altLang="ko-KR" dirty="0" err="1"/>
              <a:t>AccessLog</a:t>
            </a:r>
            <a:r>
              <a:rPr lang="ko-KR" altLang="en-US" dirty="0"/>
              <a:t> for real-time monitoring and surveillance</a:t>
            </a:r>
            <a:r>
              <a:rPr lang="en-US" altLang="ko-KR" dirty="0"/>
              <a:t>.</a:t>
            </a:r>
          </a:p>
          <a:p>
            <a:r>
              <a:rPr lang="en-US" altLang="ko-KR" dirty="0" err="1"/>
              <a:t>LogRotate</a:t>
            </a:r>
            <a:r>
              <a:rPr lang="ko-KR" altLang="en-US" dirty="0"/>
              <a:t> for format-converted logs to </a:t>
            </a:r>
            <a:r>
              <a:rPr lang="en-US" altLang="ko-KR" dirty="0"/>
              <a:t>AWS CLI</a:t>
            </a:r>
            <a:r>
              <a:rPr lang="ko-KR" altLang="en-US" dirty="0"/>
              <a:t> through </a:t>
            </a:r>
            <a:r>
              <a:rPr lang="en-US" altLang="ko-KR" dirty="0"/>
              <a:t>S3</a:t>
            </a:r>
            <a:r>
              <a:rPr lang="ko-KR" altLang="en-US" dirty="0"/>
              <a:t> loaded into </a:t>
            </a:r>
            <a:br>
              <a:rPr lang="en-US" altLang="ko-KR" dirty="0"/>
            </a:br>
            <a:r>
              <a:rPr lang="en-US" altLang="ko-KR" dirty="0"/>
              <a:t>Athena</a:t>
            </a:r>
            <a:r>
              <a:rPr lang="ko-KR" altLang="en-US" dirty="0"/>
              <a:t> using </a:t>
            </a:r>
            <a:r>
              <a:rPr lang="en-US" altLang="ko-KR" dirty="0"/>
              <a:t>S3</a:t>
            </a:r>
            <a:r>
              <a:rPr lang="ko-KR" altLang="en-US" dirty="0"/>
              <a:t> logs loaded in </a:t>
            </a:r>
            <a:r>
              <a:rPr lang="en-US" altLang="ko-KR" dirty="0"/>
              <a:t>SQL</a:t>
            </a:r>
            <a:r>
              <a:rPr lang="ko-KR" altLang="en-US" dirty="0"/>
              <a:t> for log analysis system search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2C864B9-4A1B-1CA7-EB8C-861128F86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89" cy="44699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15E58A1-85D2-6838-5ADE-C86C3890B35E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2700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5523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354F6-0F08-0C29-FD7D-53A19289C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D0F14F69-9FB6-735E-83CB-0E59B5681586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DE762B8-5BAD-2342-42E4-1A2474FCA5A2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dirty="0">
                <a:solidFill>
                  <a:schemeClr val="bg1"/>
                </a:solidFill>
              </a:rPr>
              <a:t>Samsung Engineering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2022.9 ~ 2023.03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bg1"/>
                </a:solidFill>
              </a:rPr>
              <a:t>Development</a:t>
            </a:r>
            <a:r>
              <a:rPr lang="en-US" altLang="ko-KR" sz="1200" b="1" dirty="0">
                <a:solidFill>
                  <a:schemeClr val="bg1"/>
                </a:solidFill>
              </a:rPr>
              <a:t>/</a:t>
            </a:r>
            <a:r>
              <a:rPr lang="ko-KR" altLang="en-US" sz="1200" b="1" dirty="0">
                <a:solidFill>
                  <a:schemeClr val="bg1"/>
                </a:solidFill>
              </a:rPr>
              <a:t>Architecture Construction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</a:rPr>
              <a:t>AWS EC2, S3, MariaDB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A2AF2DF-EB43-8BC7-85A8-FB6221EB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Samsung Engineering </a:t>
            </a:r>
            <a:r>
              <a:rPr lang="en-US" altLang="ko-KR" dirty="0"/>
              <a:t>MAP </a:t>
            </a:r>
            <a:r>
              <a:rPr lang="ko-KR" altLang="en-US" dirty="0"/>
              <a:t>Construction </a:t>
            </a:r>
            <a:br>
              <a:rPr lang="ko-KR" altLang="en-US" dirty="0"/>
            </a:br>
            <a:r>
              <a:rPr lang="ko-KR" altLang="en-US" dirty="0"/>
              <a:t>Project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523D255-F4C0-348F-E12A-EA0FF7AD7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Samsung Engineering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4DFCB51-68BE-B1FC-8D2C-B1F6D950C7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5E79CB04-022A-FECE-F2BB-7F3D1DE534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sz="1050" dirty="0"/>
              <a:t>MAP(Maintenance Automation Platform) </a:t>
            </a:r>
            <a:r>
              <a:rPr lang="ko-KR" altLang="en-US" sz="1050" dirty="0" err="1"/>
              <a:t>system provides </a:t>
            </a:r>
            <a:r>
              <a:rPr lang="ko-KR" altLang="en-US" sz="1050" dirty="0"/>
              <a:t> project management and data integration </a:t>
            </a:r>
            <a:r>
              <a:rPr lang="en-US" altLang="ko-KR" sz="1050" dirty="0"/>
              <a:t>Platform</a:t>
            </a:r>
            <a:r>
              <a:rPr lang="ko-KR" altLang="en-US" sz="1050" dirty="0"/>
              <a:t/>
            </a:r>
            <a:r>
              <a:rPr lang="en-US" altLang="ko-KR" sz="1050" dirty="0"/>
              <a:t>, </a:t>
            </a:r>
            <a:r>
              <a:rPr lang="ko-KR" altLang="en-US" sz="1050" dirty="0"/>
              <a:t>user management</a:t>
            </a:r>
            <a:r>
              <a:rPr lang="en-US" altLang="ko-KR" sz="1050" dirty="0"/>
              <a:t>, </a:t>
            </a:r>
            <a:r>
              <a:rPr lang="ko-KR" altLang="en-US" sz="1050" dirty="0"/>
              <a:t>document settings</a:t>
            </a:r>
            <a:r>
              <a:rPr lang="en-US" altLang="ko-KR" sz="1050" dirty="0"/>
              <a:t>, </a:t>
            </a:r>
            <a:r>
              <a:rPr lang="ko-KR" altLang="en-US" sz="1050" dirty="0"/>
              <a:t>and item management as key features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Project and process information can be managed in detail</a:t>
            </a:r>
            <a:r>
              <a:rPr lang="en-US" altLang="ko-KR" sz="1050" dirty="0"/>
              <a:t>, </a:t>
            </a:r>
            <a:r>
              <a:rPr lang="ko-KR" altLang="en-US" sz="1050" dirty="0"/>
              <a:t>with various document template creation</a:t>
            </a:r>
            <a:r>
              <a:rPr lang="en-US" altLang="ko-KR" sz="1050" dirty="0"/>
              <a:t>, </a:t>
            </a:r>
            <a:r>
              <a:rPr lang="ko-KR" altLang="en-US" sz="1050" dirty="0"/>
              <a:t>Editing</a:t>
            </a:r>
            <a:r>
              <a:rPr lang="en-US" altLang="ko-KR" sz="1050" dirty="0"/>
              <a:t>, </a:t>
            </a:r>
            <a:r>
              <a:rPr lang="ko-KR" altLang="en-US" sz="1050" dirty="0"/>
              <a:t>and save functions supported</a:t>
            </a:r>
            <a:r>
              <a:rPr lang="en-US" altLang="ko-KR" sz="1050" dirty="0"/>
              <a:t>. </a:t>
            </a:r>
            <a:r>
              <a:rPr lang="ko-KR" altLang="en-US" sz="1050" dirty="0"/>
              <a:t>Maintaining latest information through inter-system data transfer and synchronization</a:t>
            </a:r>
            <a:r>
              <a:rPr lang="en-US" altLang="ko-KR" sz="1050" dirty="0"/>
              <a:t>, </a:t>
            </a:r>
            <a:r>
              <a:rPr lang="ko-KR" altLang="en-US" sz="1050" dirty="0"/>
              <a:t>with per-project item </a:t>
            </a:r>
            <a:br>
              <a:rPr lang="en-US" altLang="ko-KR" sz="1050" dirty="0"/>
            </a:br>
            <a:r>
              <a:rPr lang="ko-KR" altLang="en-US" sz="1050" dirty="0"/>
              <a:t>addition</a:t>
            </a:r>
            <a:r>
              <a:rPr lang="en-US" altLang="ko-KR" sz="1050" dirty="0"/>
              <a:t>, </a:t>
            </a:r>
            <a:r>
              <a:rPr lang="ko-KR" altLang="en-US" sz="1050" dirty="0"/>
              <a:t>deletion</a:t>
            </a:r>
            <a:r>
              <a:rPr lang="en-US" altLang="ko-KR" sz="1050" dirty="0"/>
              <a:t>, </a:t>
            </a:r>
            <a:r>
              <a:rPr lang="ko-KR" altLang="en-US" sz="1050" dirty="0"/>
              <a:t>and recovery functions included</a:t>
            </a:r>
            <a:r>
              <a:rPr lang="en-US" altLang="ko-KR" sz="1050" dirty="0"/>
              <a:t>.</a:t>
            </a:r>
          </a:p>
          <a:p>
            <a:r>
              <a:rPr lang="ko-KR" altLang="en-US" sz="1050" dirty="0"/>
              <a:t>This </a:t>
            </a:r>
            <a:r>
              <a:rPr lang="en-US" altLang="ko-KR" sz="1050" dirty="0"/>
              <a:t>Platform</a:t>
            </a:r>
            <a:r>
              <a:rPr lang="ko-KR" altLang="en-US" sz="1050" dirty="0"/>
              <a:t>is designed for integrated data management and efficient project operations</a:t>
            </a:r>
            <a:r>
              <a:rPr lang="en-US" altLang="ko-KR" sz="1050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6D8A1CFA-EEE3-D816-8315-51C5CEC9A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89" cy="44699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61477C4-B854-9098-F668-F7FFADD290EC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2700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1946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Starbucks </a:t>
            </a:r>
            <a:br>
              <a:rPr lang="en-US" altLang="ko-KR" dirty="0"/>
            </a:br>
            <a:r>
              <a:rPr lang="ko-KR" altLang="en-US" dirty="0" err="1"/>
              <a:t>Siren Order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Development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Starbucks Korea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sz="800" dirty="0"/>
              <a:t>At a time when there were no mobile ordering systems in the F&amp;B industry</a:t>
            </a:r>
            <a:r>
              <a:rPr lang="en-US" altLang="ko-KR" sz="800" dirty="0"/>
              <a:t>, </a:t>
            </a:r>
            <a:r>
              <a:rPr lang="ko-KR" altLang="en-US" sz="800" dirty="0"/>
              <a:t>this was the world's first Starbucks Siren Order system</a:t>
            </a:r>
            <a:endParaRPr lang="en-US" altLang="ko-KR" sz="800" dirty="0"/>
          </a:p>
          <a:p>
            <a:r>
              <a:rPr lang="ko-KR" altLang="en-US" sz="800" dirty="0"/>
              <a:t>This project involved </a:t>
            </a:r>
            <a:r>
              <a:rPr lang="en-US" altLang="ko-KR" sz="800" dirty="0"/>
              <a:t>5</a:t>
            </a:r>
            <a:r>
              <a:rPr lang="ko-KR" altLang="en-US" sz="800" dirty="0"/>
              <a:t>related organizations</a:t>
            </a:r>
            <a:r>
              <a:rPr lang="en-US" altLang="ko-KR" sz="800" dirty="0"/>
              <a:t>(</a:t>
            </a:r>
            <a:r>
              <a:rPr lang="ko-KR" altLang="en-US" sz="800" dirty="0"/>
              <a:t>Shinsegae</a:t>
            </a:r>
            <a:r>
              <a:rPr lang="en-US" altLang="ko-KR" sz="800" dirty="0"/>
              <a:t>INC</a:t>
            </a:r>
            <a:r>
              <a:rPr lang="ko-KR" altLang="en-US" sz="800" dirty="0"/>
              <a:t>etc.</a:t>
            </a:r>
            <a:r>
              <a:rPr lang="en-US" altLang="ko-KR" sz="800" dirty="0"/>
              <a:t>)</a:t>
            </a:r>
            <a:r>
              <a:rPr lang="ko-KR" altLang="en-US" sz="800" dirty="0"/>
              <a:t>and </a:t>
            </a:r>
            <a:r>
              <a:rPr lang="en-US" altLang="ko-KR" sz="800" dirty="0"/>
              <a:t>20</a:t>
            </a:r>
            <a:r>
              <a:rPr lang="ko-KR" altLang="en-US" sz="800" dirty="0"/>
              <a:t>related departments</a:t>
            </a:r>
            <a:r>
              <a:rPr lang="en-US" altLang="ko-KR" sz="800" dirty="0"/>
              <a:t>(</a:t>
            </a:r>
            <a:r>
              <a:rPr lang="ko-KR" altLang="en-US" sz="800" dirty="0"/>
              <a:t>Marketing</a:t>
            </a:r>
            <a:r>
              <a:rPr lang="en-US" altLang="ko-KR" sz="800" dirty="0"/>
              <a:t>,POS,</a:t>
            </a:r>
            <a:r>
              <a:rPr lang="ko-KR" altLang="en-US" sz="800" dirty="0"/>
              <a:t>Planning</a:t>
            </a:r>
            <a:r>
              <a:rPr lang="en-US" altLang="ko-KR" sz="800" dirty="0"/>
              <a:t>,</a:t>
            </a:r>
            <a:r>
              <a:rPr lang="ko-KR" altLang="en-US" sz="800" dirty="0"/>
              <a:t>Innovation</a:t>
            </a:r>
            <a:r>
              <a:rPr lang="en-US" altLang="ko-KR" sz="800" dirty="0"/>
              <a:t>)</a:t>
            </a:r>
            <a:r>
              <a:rPr lang="ko-KR" altLang="en-US" sz="800" dirty="0"/>
              <a:t>involved in the project</a:t>
            </a:r>
            <a:r>
              <a:rPr lang="en-US" altLang="ko-KR" sz="800" dirty="0"/>
              <a:t>, </a:t>
            </a:r>
            <a:br>
              <a:rPr lang="en-US" altLang="ko-KR" sz="800" dirty="0"/>
            </a:br>
            <a:r>
              <a:rPr lang="ko-KR" altLang="en-US" sz="800" dirty="0"/>
              <a:t>approximately </a:t>
            </a:r>
            <a:r>
              <a:rPr lang="en-US" altLang="ko-KR" sz="800" dirty="0"/>
              <a:t>30</a:t>
            </a:r>
            <a:r>
              <a:rPr lang="ko-KR" altLang="en-US" sz="800" dirty="0"/>
              <a:t>hundred million KRW scale project</a:t>
            </a:r>
            <a:r>
              <a:rPr lang="en-US" altLang="ko-KR" sz="800" dirty="0"/>
              <a:t>. </a:t>
            </a:r>
            <a:br>
              <a:rPr lang="en-US" altLang="ko-KR" sz="800" dirty="0"/>
            </a:br>
            <a:r>
              <a:rPr lang="ko-KR" altLang="en-US" sz="800" dirty="0" err="1"/>
              <a:t>The application</a:t>
            </a:r>
            <a:r>
              <a:rPr lang="ko-KR" altLang="en-US" sz="800" dirty="0"/>
              <a:t> development was managed as overall project lead</a:t>
            </a:r>
            <a:r>
              <a:rPr lang="en-US" altLang="ko-KR" sz="800" dirty="0"/>
              <a:t>.</a:t>
            </a:r>
            <a:br>
              <a:rPr lang="en-US" altLang="ko-KR" sz="800" dirty="0"/>
            </a:br>
            <a:r>
              <a:rPr lang="ko-KR" altLang="en-US" sz="800" dirty="0"/>
              <a:t>The system was developed domestically and reverse-exported to Starbucks US headquarters</a:t>
            </a:r>
            <a:r>
              <a:rPr lang="en-US" altLang="ko-KR" sz="800" dirty="0"/>
              <a:t>, </a:t>
            </a:r>
            <a:r>
              <a:rPr lang="ko-KR" altLang="en-US" sz="800" dirty="0"/>
              <a:t>currently accounting for approximately </a:t>
            </a:r>
            <a:r>
              <a:rPr lang="en-US" altLang="ko-KR" sz="800" dirty="0"/>
              <a:t>70%</a:t>
            </a:r>
            <a:r>
              <a:rPr lang="ko-KR" altLang="en-US" sz="800" dirty="0"/>
              <a:t> of Starbucks revenue as a </a:t>
            </a:r>
            <a:br>
              <a:rPr lang="en-US" altLang="ko-KR" sz="800" dirty="0"/>
            </a:br>
            <a:r>
              <a:rPr lang="ko-KR" altLang="en-US" sz="800" dirty="0"/>
              <a:t>ordering system</a:t>
            </a:r>
            <a:r>
              <a:rPr lang="en-US" altLang="ko-KR" sz="800" dirty="0"/>
              <a:t>, </a:t>
            </a:r>
            <a:r>
              <a:rPr lang="ko-KR" altLang="en-US" sz="800" dirty="0"/>
              <a:t>which is the foundation for the recent proliferation of F&amp;B ordering systems</a:t>
            </a:r>
            <a:r>
              <a:rPr lang="en-US" altLang="ko-KR" sz="800" dirty="0"/>
              <a:t>.</a:t>
            </a:r>
            <a:br>
              <a:rPr lang="en-US" altLang="ko-KR" sz="800" dirty="0"/>
            </a:br>
            <a:endParaRPr lang="en-US" altLang="ko-KR" sz="800" dirty="0"/>
          </a:p>
        </p:txBody>
      </p:sp>
      <p:pic>
        <p:nvPicPr>
          <p:cNvPr id="9" name="그림 8" descr="텍스트, 휴대 전화, 휴대용 통신 장치, 모바일 기기이(가) 표시된 사진&#10;&#10;자동 생성된 설명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12" y="1864676"/>
            <a:ext cx="8006433" cy="500402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Meeples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Starbucks Korea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2013.02~2014.04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Project Manager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Android Application (Java),IOS Application(Objective C)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0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F55B510-8BF6-1D9C-1247-A18FA874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>
                <a:solidFill>
                  <a:schemeClr val="accent5"/>
                </a:solidFill>
              </a:rPr>
              <a:t>Public Cloud </a:t>
            </a:r>
            <a:r>
              <a:rPr lang="ko-KR" altLang="en-US" dirty="0"/>
              <a:t>-based </a:t>
            </a:r>
            <a:br>
              <a:rPr lang="en-US" altLang="ko-KR" dirty="0"/>
            </a:br>
            <a:r>
              <a:rPr lang="ko-KR" altLang="en-US" dirty="0"/>
              <a:t>System Construction and Maintenance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DCDD1DF-F4FA-CA35-B8D4-4A9309A5E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TOSKY</a:t>
            </a:r>
            <a:r>
              <a:rPr lang="ko-KR" altLang="en-US" dirty="0"/>
              <a:t> Business Strategy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F75325F0-729E-69E2-2E00-66F76F2BC58E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Key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various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Public Cloud Platform (AWS, MS Azure, Google Cloud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etc.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to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optimal solutions tailored to customer needs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Service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builds customized solutions for clients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supporting clients in achieving business goals and efficient operations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D06DC-62FA-9154-A4F2-54F22AA0BF70}"/>
              </a:ext>
            </a:extLst>
          </p:cNvPr>
          <p:cNvSpPr txBox="1"/>
          <p:nvPr/>
        </p:nvSpPr>
        <p:spPr>
          <a:xfrm>
            <a:off x="468190" y="3542681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Architecture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Design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4B91CFFD-95FF-62D9-1CD8-799873C0FB61}"/>
              </a:ext>
            </a:extLst>
          </p:cNvPr>
          <p:cNvCxnSpPr>
            <a:cxnSpLocks/>
          </p:cNvCxnSpPr>
          <p:nvPr/>
        </p:nvCxnSpPr>
        <p:spPr>
          <a:xfrm>
            <a:off x="971817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9CACCB-49B8-2271-E840-24103F5E0A93}"/>
              </a:ext>
            </a:extLst>
          </p:cNvPr>
          <p:cNvSpPr txBox="1"/>
          <p:nvPr/>
        </p:nvSpPr>
        <p:spPr>
          <a:xfrm>
            <a:off x="2300252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Service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Construction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0F229EDC-6F7B-78D3-2C18-5667254AE940}"/>
              </a:ext>
            </a:extLst>
          </p:cNvPr>
          <p:cNvCxnSpPr>
            <a:cxnSpLocks/>
          </p:cNvCxnSpPr>
          <p:nvPr/>
        </p:nvCxnSpPr>
        <p:spPr>
          <a:xfrm>
            <a:off x="2803879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162A58F-14B4-C05C-CE4B-6E8A46104560}"/>
              </a:ext>
            </a:extLst>
          </p:cNvPr>
          <p:cNvSpPr txBox="1"/>
          <p:nvPr/>
        </p:nvSpPr>
        <p:spPr>
          <a:xfrm>
            <a:off x="4132314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Migration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Service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B39A8C4A-CCEA-EED6-20A0-2260B8B75245}"/>
              </a:ext>
            </a:extLst>
          </p:cNvPr>
          <p:cNvCxnSpPr>
            <a:cxnSpLocks/>
          </p:cNvCxnSpPr>
          <p:nvPr/>
        </p:nvCxnSpPr>
        <p:spPr>
          <a:xfrm>
            <a:off x="4635941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5BEC3F-2B76-E5AE-7386-DA40B856BFD7}"/>
              </a:ext>
            </a:extLst>
          </p:cNvPr>
          <p:cNvSpPr txBox="1"/>
          <p:nvPr/>
        </p:nvSpPr>
        <p:spPr>
          <a:xfrm>
            <a:off x="5964377" y="3569323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System Management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BDEABF6A-8E56-C29C-7441-449C7E2A436E}"/>
              </a:ext>
            </a:extLst>
          </p:cNvPr>
          <p:cNvCxnSpPr>
            <a:cxnSpLocks/>
          </p:cNvCxnSpPr>
          <p:nvPr/>
        </p:nvCxnSpPr>
        <p:spPr>
          <a:xfrm>
            <a:off x="6468004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AB4152-D935-13ED-6EC0-4C8B45FE674D}"/>
              </a:ext>
            </a:extLst>
          </p:cNvPr>
          <p:cNvSpPr txBox="1"/>
          <p:nvPr/>
        </p:nvSpPr>
        <p:spPr>
          <a:xfrm>
            <a:off x="7796439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Consulting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11C98678-A252-796F-DA92-ACB02F69CF1C}"/>
              </a:ext>
            </a:extLst>
          </p:cNvPr>
          <p:cNvCxnSpPr>
            <a:cxnSpLocks/>
          </p:cNvCxnSpPr>
          <p:nvPr/>
        </p:nvCxnSpPr>
        <p:spPr>
          <a:xfrm>
            <a:off x="8300066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F42DF9C-AC81-EF4A-BD93-A02452EEBA0D}"/>
              </a:ext>
            </a:extLst>
          </p:cNvPr>
          <p:cNvSpPr txBox="1"/>
          <p:nvPr/>
        </p:nvSpPr>
        <p:spPr>
          <a:xfrm>
            <a:off x="468190" y="3961160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Thoroughly analyzing client business goals and requirements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 design optimal customized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Architecture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solutions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maximizing flexibility and scalability for client businesses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C0976B-414E-3CEF-30F9-9C7B3F486B2E}"/>
              </a:ext>
            </a:extLst>
          </p:cNvPr>
          <p:cNvSpPr txBox="1"/>
          <p:nvPr/>
        </p:nvSpPr>
        <p:spPr>
          <a:xfrm>
            <a:off x="2300252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Analyzing client business requirements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environment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Application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Development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Deployment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management support with customized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services and infrastructure for client businesses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ensuring optimal performance and stability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5790C6-3DD8-0EFA-D47E-6F55A7F2DC83}"/>
              </a:ext>
            </a:extLst>
          </p:cNvPr>
          <p:cNvSpPr txBox="1"/>
          <p:nvPr/>
        </p:nvSpPr>
        <p:spPr>
          <a:xfrm>
            <a:off x="4132314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Existing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On-premise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systems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are safely and efficiently migrated to the environment, minimizing downtime and ensuring data integrity and business continuity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A6DA12-F5A1-BF48-5976-76B44353F14B}"/>
              </a:ext>
            </a:extLst>
          </p:cNvPr>
          <p:cNvSpPr txBox="1"/>
          <p:nvPr/>
        </p:nvSpPr>
        <p:spPr>
          <a:xfrm>
            <a:off x="5964377" y="3987802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Continuous Monitoring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Security Management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Through performance optimization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maintaining environment stability and performance with professional management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services to reduce client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operational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burden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A8D034-98FE-D688-58B4-C3955D78FD2D}"/>
              </a:ext>
            </a:extLst>
          </p:cNvPr>
          <p:cNvSpPr txBox="1"/>
          <p:nvPr/>
        </p:nvSpPr>
        <p:spPr>
          <a:xfrm>
            <a:off x="7796439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System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Adoption Strategy Development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Cost Reduction Proposals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various consulting services including the latest technologies to maximize client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System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utilization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strengthen business competitiveness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8D12A3CD-1307-D7FE-DB41-D4B4AB9D7785}"/>
              </a:ext>
            </a:extLst>
          </p:cNvPr>
          <p:cNvGrpSpPr/>
          <p:nvPr/>
        </p:nvGrpSpPr>
        <p:grpSpPr>
          <a:xfrm>
            <a:off x="488751" y="2879064"/>
            <a:ext cx="335405" cy="333787"/>
            <a:chOff x="488751" y="3031468"/>
            <a:chExt cx="335405" cy="333787"/>
          </a:xfrm>
        </p:grpSpPr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1CC94DE7-9582-FB69-328D-EBF12D5C7D2B}"/>
                </a:ext>
              </a:extLst>
            </p:cNvPr>
            <p:cNvSpPr/>
            <p:nvPr/>
          </p:nvSpPr>
          <p:spPr>
            <a:xfrm>
              <a:off x="559542" y="3197480"/>
              <a:ext cx="96983" cy="96983"/>
            </a:xfrm>
            <a:custGeom>
              <a:avLst/>
              <a:gdLst>
                <a:gd name="connsiteX0" fmla="*/ 0 w 96983"/>
                <a:gd name="connsiteY0" fmla="*/ 0 h 96983"/>
                <a:gd name="connsiteX1" fmla="*/ 0 w 96983"/>
                <a:gd name="connsiteY1" fmla="*/ 96983 h 96983"/>
                <a:gd name="connsiteX2" fmla="*/ 96983 w 96983"/>
                <a:gd name="connsiteY2" fmla="*/ 96983 h 96983"/>
                <a:gd name="connsiteX3" fmla="*/ 76757 w 96983"/>
                <a:gd name="connsiteY3" fmla="*/ 76757 h 96983"/>
                <a:gd name="connsiteX4" fmla="*/ 20226 w 96983"/>
                <a:gd name="connsiteY4" fmla="*/ 76757 h 96983"/>
                <a:gd name="connsiteX5" fmla="*/ 20226 w 96983"/>
                <a:gd name="connsiteY5" fmla="*/ 20226 h 96983"/>
                <a:gd name="connsiteX6" fmla="*/ 0 w 96983"/>
                <a:gd name="connsiteY6" fmla="*/ 0 h 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83" h="96983">
                  <a:moveTo>
                    <a:pt x="0" y="0"/>
                  </a:moveTo>
                  <a:lnTo>
                    <a:pt x="0" y="96983"/>
                  </a:lnTo>
                  <a:lnTo>
                    <a:pt x="96983" y="96983"/>
                  </a:lnTo>
                  <a:lnTo>
                    <a:pt x="76757" y="76757"/>
                  </a:lnTo>
                  <a:lnTo>
                    <a:pt x="20226" y="76757"/>
                  </a:lnTo>
                  <a:lnTo>
                    <a:pt x="20226" y="20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0663E4BA-1A8F-A855-5474-C01459DDA67C}"/>
                </a:ext>
              </a:extLst>
            </p:cNvPr>
            <p:cNvSpPr/>
            <p:nvPr/>
          </p:nvSpPr>
          <p:spPr>
            <a:xfrm>
              <a:off x="488751" y="3031468"/>
              <a:ext cx="335405" cy="333787"/>
            </a:xfrm>
            <a:custGeom>
              <a:avLst/>
              <a:gdLst>
                <a:gd name="connsiteX0" fmla="*/ 332414 w 335405"/>
                <a:gd name="connsiteY0" fmla="*/ 316494 h 333787"/>
                <a:gd name="connsiteX1" fmla="*/ 303389 w 335405"/>
                <a:gd name="connsiteY1" fmla="*/ 287065 h 333787"/>
                <a:gd name="connsiteX2" fmla="*/ 303389 w 335405"/>
                <a:gd name="connsiteY2" fmla="*/ 313561 h 333787"/>
                <a:gd name="connsiteX3" fmla="*/ 20226 w 335405"/>
                <a:gd name="connsiteY3" fmla="*/ 313561 h 333787"/>
                <a:gd name="connsiteX4" fmla="*/ 20226 w 335405"/>
                <a:gd name="connsiteY4" fmla="*/ 271592 h 333787"/>
                <a:gd name="connsiteX5" fmla="*/ 40452 w 335405"/>
                <a:gd name="connsiteY5" fmla="*/ 271592 h 333787"/>
                <a:gd name="connsiteX6" fmla="*/ 40452 w 335405"/>
                <a:gd name="connsiteY6" fmla="*/ 255411 h 333787"/>
                <a:gd name="connsiteX7" fmla="*/ 20226 w 335405"/>
                <a:gd name="connsiteY7" fmla="*/ 255411 h 333787"/>
                <a:gd name="connsiteX8" fmla="*/ 20226 w 335405"/>
                <a:gd name="connsiteY8" fmla="*/ 188160 h 333787"/>
                <a:gd name="connsiteX9" fmla="*/ 40452 w 335405"/>
                <a:gd name="connsiteY9" fmla="*/ 188160 h 333787"/>
                <a:gd name="connsiteX10" fmla="*/ 40452 w 335405"/>
                <a:gd name="connsiteY10" fmla="*/ 171979 h 333787"/>
                <a:gd name="connsiteX11" fmla="*/ 20226 w 335405"/>
                <a:gd name="connsiteY11" fmla="*/ 171979 h 333787"/>
                <a:gd name="connsiteX12" fmla="*/ 20226 w 335405"/>
                <a:gd name="connsiteY12" fmla="*/ 107256 h 333787"/>
                <a:gd name="connsiteX13" fmla="*/ 40452 w 335405"/>
                <a:gd name="connsiteY13" fmla="*/ 107256 h 333787"/>
                <a:gd name="connsiteX14" fmla="*/ 40452 w 335405"/>
                <a:gd name="connsiteY14" fmla="*/ 91076 h 333787"/>
                <a:gd name="connsiteX15" fmla="*/ 20226 w 335405"/>
                <a:gd name="connsiteY15" fmla="*/ 91076 h 333787"/>
                <a:gd name="connsiteX16" fmla="*/ 20226 w 335405"/>
                <a:gd name="connsiteY16" fmla="*/ 34544 h 333787"/>
                <a:gd name="connsiteX17" fmla="*/ 181427 w 335405"/>
                <a:gd name="connsiteY17" fmla="*/ 194835 h 333787"/>
                <a:gd name="connsiteX18" fmla="*/ 181427 w 335405"/>
                <a:gd name="connsiteY18" fmla="*/ 166316 h 333787"/>
                <a:gd name="connsiteX19" fmla="*/ 17293 w 335405"/>
                <a:gd name="connsiteY19" fmla="*/ 2992 h 333787"/>
                <a:gd name="connsiteX20" fmla="*/ 2992 w 335405"/>
                <a:gd name="connsiteY20" fmla="*/ 2933 h 333787"/>
                <a:gd name="connsiteX21" fmla="*/ 0 w 335405"/>
                <a:gd name="connsiteY21" fmla="*/ 10172 h 333787"/>
                <a:gd name="connsiteX22" fmla="*/ 0 w 335405"/>
                <a:gd name="connsiteY22" fmla="*/ 323674 h 333787"/>
                <a:gd name="connsiteX23" fmla="*/ 10113 w 335405"/>
                <a:gd name="connsiteY23" fmla="*/ 333787 h 333787"/>
                <a:gd name="connsiteX24" fmla="*/ 325233 w 335405"/>
                <a:gd name="connsiteY24" fmla="*/ 333787 h 333787"/>
                <a:gd name="connsiteX25" fmla="*/ 335405 w 335405"/>
                <a:gd name="connsiteY25" fmla="*/ 323733 h 333787"/>
                <a:gd name="connsiteX26" fmla="*/ 332414 w 335405"/>
                <a:gd name="connsiteY26" fmla="*/ 316494 h 33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5405" h="333787">
                  <a:moveTo>
                    <a:pt x="332414" y="316494"/>
                  </a:moveTo>
                  <a:lnTo>
                    <a:pt x="303389" y="287065"/>
                  </a:lnTo>
                  <a:lnTo>
                    <a:pt x="303389" y="313561"/>
                  </a:lnTo>
                  <a:lnTo>
                    <a:pt x="20226" y="313561"/>
                  </a:lnTo>
                  <a:lnTo>
                    <a:pt x="20226" y="271592"/>
                  </a:lnTo>
                  <a:lnTo>
                    <a:pt x="40452" y="271592"/>
                  </a:lnTo>
                  <a:lnTo>
                    <a:pt x="40452" y="255411"/>
                  </a:lnTo>
                  <a:lnTo>
                    <a:pt x="20226" y="255411"/>
                  </a:lnTo>
                  <a:lnTo>
                    <a:pt x="20226" y="188160"/>
                  </a:lnTo>
                  <a:lnTo>
                    <a:pt x="40452" y="188160"/>
                  </a:lnTo>
                  <a:lnTo>
                    <a:pt x="40452" y="171979"/>
                  </a:lnTo>
                  <a:lnTo>
                    <a:pt x="20226" y="171979"/>
                  </a:lnTo>
                  <a:lnTo>
                    <a:pt x="20226" y="107256"/>
                  </a:lnTo>
                  <a:lnTo>
                    <a:pt x="40452" y="107256"/>
                  </a:lnTo>
                  <a:lnTo>
                    <a:pt x="40452" y="91076"/>
                  </a:lnTo>
                  <a:lnTo>
                    <a:pt x="20226" y="91076"/>
                  </a:lnTo>
                  <a:lnTo>
                    <a:pt x="20226" y="34544"/>
                  </a:lnTo>
                  <a:lnTo>
                    <a:pt x="181427" y="194835"/>
                  </a:lnTo>
                  <a:lnTo>
                    <a:pt x="181427" y="166316"/>
                  </a:lnTo>
                  <a:lnTo>
                    <a:pt x="17293" y="2992"/>
                  </a:lnTo>
                  <a:cubicBezTo>
                    <a:pt x="13360" y="-974"/>
                    <a:pt x="6957" y="-1000"/>
                    <a:pt x="2992" y="2933"/>
                  </a:cubicBezTo>
                  <a:cubicBezTo>
                    <a:pt x="1062" y="4846"/>
                    <a:pt x="-16" y="7455"/>
                    <a:pt x="0" y="10172"/>
                  </a:cubicBezTo>
                  <a:lnTo>
                    <a:pt x="0" y="323674"/>
                  </a:lnTo>
                  <a:cubicBezTo>
                    <a:pt x="0" y="329259"/>
                    <a:pt x="4528" y="333787"/>
                    <a:pt x="10113" y="333787"/>
                  </a:cubicBezTo>
                  <a:lnTo>
                    <a:pt x="325233" y="333787"/>
                  </a:lnTo>
                  <a:cubicBezTo>
                    <a:pt x="330819" y="333819"/>
                    <a:pt x="335373" y="329318"/>
                    <a:pt x="335405" y="323733"/>
                  </a:cubicBezTo>
                  <a:cubicBezTo>
                    <a:pt x="335421" y="321016"/>
                    <a:pt x="334343" y="318407"/>
                    <a:pt x="332414" y="316494"/>
                  </a:cubicBezTo>
                  <a:close/>
                </a:path>
              </a:pathLst>
            </a:custGeom>
            <a:solidFill>
              <a:schemeClr val="accent5"/>
            </a:solidFill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EABF03A5-89E1-6265-3B08-BB5FDCA38875}"/>
                </a:ext>
              </a:extLst>
            </p:cNvPr>
            <p:cNvSpPr/>
            <p:nvPr/>
          </p:nvSpPr>
          <p:spPr>
            <a:xfrm>
              <a:off x="691011" y="3056504"/>
              <a:ext cx="80903" cy="268299"/>
            </a:xfrm>
            <a:custGeom>
              <a:avLst/>
              <a:gdLst>
                <a:gd name="connsiteX0" fmla="*/ 20226 w 80903"/>
                <a:gd name="connsiteY0" fmla="*/ 268299 h 268299"/>
                <a:gd name="connsiteX1" fmla="*/ 60678 w 80903"/>
                <a:gd name="connsiteY1" fmla="*/ 268299 h 268299"/>
                <a:gd name="connsiteX2" fmla="*/ 80904 w 80903"/>
                <a:gd name="connsiteY2" fmla="*/ 248073 h 268299"/>
                <a:gd name="connsiteX3" fmla="*/ 80904 w 80903"/>
                <a:gd name="connsiteY3" fmla="*/ 52893 h 268299"/>
                <a:gd name="connsiteX4" fmla="*/ 57644 w 80903"/>
                <a:gd name="connsiteY4" fmla="*/ 10115 h 268299"/>
                <a:gd name="connsiteX5" fmla="*/ 39845 w 80903"/>
                <a:gd name="connsiteY5" fmla="*/ 2 h 268299"/>
                <a:gd name="connsiteX6" fmla="*/ 39845 w 80903"/>
                <a:gd name="connsiteY6" fmla="*/ 2 h 268299"/>
                <a:gd name="connsiteX7" fmla="*/ 22046 w 80903"/>
                <a:gd name="connsiteY7" fmla="*/ 10924 h 268299"/>
                <a:gd name="connsiteX8" fmla="*/ 0 w 80903"/>
                <a:gd name="connsiteY8" fmla="*/ 53095 h 268299"/>
                <a:gd name="connsiteX9" fmla="*/ 0 w 80903"/>
                <a:gd name="connsiteY9" fmla="*/ 248073 h 268299"/>
                <a:gd name="connsiteX10" fmla="*/ 20226 w 80903"/>
                <a:gd name="connsiteY10" fmla="*/ 268299 h 268299"/>
                <a:gd name="connsiteX11" fmla="*/ 20226 w 80903"/>
                <a:gd name="connsiteY11" fmla="*/ 57949 h 268299"/>
                <a:gd name="connsiteX12" fmla="*/ 39845 w 80903"/>
                <a:gd name="connsiteY12" fmla="*/ 19823 h 268299"/>
                <a:gd name="connsiteX13" fmla="*/ 60678 w 80903"/>
                <a:gd name="connsiteY13" fmla="*/ 58050 h 268299"/>
                <a:gd name="connsiteX14" fmla="*/ 60678 w 80903"/>
                <a:gd name="connsiteY14" fmla="*/ 207621 h 268299"/>
                <a:gd name="connsiteX15" fmla="*/ 20226 w 80903"/>
                <a:gd name="connsiteY15" fmla="*/ 207621 h 268299"/>
                <a:gd name="connsiteX16" fmla="*/ 20226 w 80903"/>
                <a:gd name="connsiteY16" fmla="*/ 224105 h 268299"/>
                <a:gd name="connsiteX17" fmla="*/ 60678 w 80903"/>
                <a:gd name="connsiteY17" fmla="*/ 224105 h 268299"/>
                <a:gd name="connsiteX18" fmla="*/ 60678 w 80903"/>
                <a:gd name="connsiteY18" fmla="*/ 248781 h 268299"/>
                <a:gd name="connsiteX19" fmla="*/ 20226 w 80903"/>
                <a:gd name="connsiteY19" fmla="*/ 248781 h 26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903" h="268299">
                  <a:moveTo>
                    <a:pt x="20226" y="268299"/>
                  </a:moveTo>
                  <a:lnTo>
                    <a:pt x="60678" y="268299"/>
                  </a:lnTo>
                  <a:cubicBezTo>
                    <a:pt x="71849" y="268299"/>
                    <a:pt x="80904" y="259244"/>
                    <a:pt x="80904" y="248073"/>
                  </a:cubicBezTo>
                  <a:lnTo>
                    <a:pt x="80904" y="52893"/>
                  </a:lnTo>
                  <a:lnTo>
                    <a:pt x="57644" y="10115"/>
                  </a:lnTo>
                  <a:cubicBezTo>
                    <a:pt x="53981" y="3769"/>
                    <a:pt x="47172" y="-100"/>
                    <a:pt x="39845" y="2"/>
                  </a:cubicBezTo>
                  <a:lnTo>
                    <a:pt x="39845" y="2"/>
                  </a:lnTo>
                  <a:cubicBezTo>
                    <a:pt x="32346" y="61"/>
                    <a:pt x="25496" y="4265"/>
                    <a:pt x="22046" y="10924"/>
                  </a:cubicBezTo>
                  <a:lnTo>
                    <a:pt x="0" y="53095"/>
                  </a:lnTo>
                  <a:lnTo>
                    <a:pt x="0" y="248073"/>
                  </a:lnTo>
                  <a:cubicBezTo>
                    <a:pt x="0" y="259244"/>
                    <a:pt x="9055" y="268299"/>
                    <a:pt x="20226" y="268299"/>
                  </a:cubicBezTo>
                  <a:close/>
                  <a:moveTo>
                    <a:pt x="20226" y="57949"/>
                  </a:moveTo>
                  <a:lnTo>
                    <a:pt x="39845" y="19823"/>
                  </a:lnTo>
                  <a:lnTo>
                    <a:pt x="60678" y="58050"/>
                  </a:lnTo>
                  <a:lnTo>
                    <a:pt x="60678" y="207621"/>
                  </a:lnTo>
                  <a:lnTo>
                    <a:pt x="20226" y="207621"/>
                  </a:lnTo>
                  <a:close/>
                  <a:moveTo>
                    <a:pt x="20226" y="224105"/>
                  </a:moveTo>
                  <a:lnTo>
                    <a:pt x="60678" y="224105"/>
                  </a:lnTo>
                  <a:lnTo>
                    <a:pt x="60678" y="248781"/>
                  </a:lnTo>
                  <a:lnTo>
                    <a:pt x="20226" y="248781"/>
                  </a:lnTo>
                  <a:close/>
                </a:path>
              </a:pathLst>
            </a:custGeom>
            <a:solidFill>
              <a:schemeClr val="accent5"/>
            </a:solidFill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32" name="그래픽 31">
            <a:extLst>
              <a:ext uri="{FF2B5EF4-FFF2-40B4-BE49-F238E27FC236}">
                <a16:creationId xmlns:a16="http://schemas.microsoft.com/office/drawing/2014/main" id="{0EC42A14-26B9-0DDE-CE98-F49BD4EF3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0252" y="2869010"/>
            <a:ext cx="364067" cy="364067"/>
          </a:xfrm>
          <a:prstGeom prst="rect">
            <a:avLst/>
          </a:prstGeom>
        </p:spPr>
      </p:pic>
      <p:pic>
        <p:nvPicPr>
          <p:cNvPr id="34" name="그래픽 33">
            <a:extLst>
              <a:ext uri="{FF2B5EF4-FFF2-40B4-BE49-F238E27FC236}">
                <a16:creationId xmlns:a16="http://schemas.microsoft.com/office/drawing/2014/main" id="{C2F1D79E-58A3-8CE9-ED90-FC3D6A9B9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6793" y="2869009"/>
            <a:ext cx="364068" cy="364068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B7EAD1E0-A2A5-4A1C-69FB-C6F48F1398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9836" y="2869009"/>
            <a:ext cx="364068" cy="364068"/>
          </a:xfrm>
          <a:prstGeom prst="rect">
            <a:avLst/>
          </a:prstGeom>
        </p:spPr>
      </p:pic>
      <p:pic>
        <p:nvPicPr>
          <p:cNvPr id="38" name="그래픽 37">
            <a:extLst>
              <a:ext uri="{FF2B5EF4-FFF2-40B4-BE49-F238E27FC236}">
                <a16:creationId xmlns:a16="http://schemas.microsoft.com/office/drawing/2014/main" id="{2D79BAE1-33D6-168D-5E88-C4BF9E219B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96440" y="2869009"/>
            <a:ext cx="364068" cy="36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18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5D83593F-FDFA-2D3A-E5DF-2408D5A95DA3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3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Catch Fashion </a:t>
            </a:r>
            <a:br>
              <a:rPr lang="en-US" altLang="ko-KR" dirty="0"/>
            </a:br>
            <a:r>
              <a:rPr lang="en-US" altLang="ko-KR" dirty="0"/>
              <a:t>Serverless </a:t>
            </a:r>
            <a:r>
              <a:rPr lang="ko-KR" altLang="en-US" dirty="0"/>
              <a:t>System </a:t>
            </a:r>
            <a:br>
              <a:rPr lang="en-US" altLang="ko-KR" dirty="0"/>
            </a:br>
            <a:r>
              <a:rPr lang="ko-KR" altLang="en-US" dirty="0"/>
              <a:t>Maintenance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Catch Fashion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AWS Serverless Framework</a:t>
            </a:r>
            <a:r>
              <a:rPr lang="ko-KR" altLang="en-US" dirty="0"/>
              <a:t>-implemented website and </a:t>
            </a:r>
            <a:br>
              <a:rPr lang="en-US" altLang="ko-KR" dirty="0"/>
            </a:br>
            <a:r>
              <a:rPr lang="en-US" altLang="ko-KR" dirty="0"/>
              <a:t>Crawling </a:t>
            </a:r>
            <a:r>
              <a:rPr lang="ko-KR" altLang="en-US" dirty="0"/>
              <a:t>models were maintained and additionally developed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Lambda, API Gateway, DDB</a:t>
            </a:r>
            <a:r>
              <a:rPr lang="ko-KR" altLang="en-US" dirty="0"/>
              <a:t>and other </a:t>
            </a:r>
            <a:r>
              <a:rPr lang="en-US" altLang="ko-KR" dirty="0"/>
              <a:t>Stack</a:t>
            </a:r>
            <a:r>
              <a:rPr lang="ko-KR" altLang="en-US" dirty="0"/>
              <a:t> using </a:t>
            </a:r>
            <a:r>
              <a:rPr lang="en-US" altLang="ko-KR" dirty="0"/>
              <a:t>Full Stack Serverless</a:t>
            </a:r>
            <a:r>
              <a:rPr lang="ko-KR" altLang="en-US" dirty="0"/>
              <a:t> is implemented</a:t>
            </a:r>
            <a:r>
              <a:rPr lang="en-US" altLang="ko-KR" dirty="0"/>
              <a:t>. AWS Infra</a:t>
            </a:r>
            <a:r>
              <a:rPr lang="ko-KR" altLang="en-US" dirty="0"/>
              <a:t>along with </a:t>
            </a:r>
            <a:r>
              <a:rPr lang="en-US" altLang="ko-KR" dirty="0"/>
              <a:t>Serverless Framework, SQS, TypeScript</a:t>
            </a:r>
            <a:r>
              <a:rPr lang="ko-KR" altLang="en-US" dirty="0"/>
              <a:t>were utilized</a:t>
            </a:r>
            <a:r>
              <a:rPr lang="en-US" altLang="ko-KR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SC Comms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Catch Fashion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2022.04 ~ 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Currently 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Development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Architecture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AWS, Lambda, Serverless Framework, DynamoDB, API Gateway 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and other </a:t>
            </a:r>
            <a:br>
              <a:rPr lang="ko-KR" altLang="en-US" sz="1200" b="1" i="0" dirty="0">
                <a:effectLst/>
                <a:latin typeface="Pretendard Medium" panose="02000603000000020004" pitchFamily="2" charset="-127"/>
              </a:rPr>
            </a:b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36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CB65C8DD-4BFE-6DD6-D616-7DC0DB01931A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T-Money</a:t>
            </a:r>
            <a:r>
              <a:rPr lang="ko-KR" altLang="en-US" dirty="0"/>
              <a:t> </a:t>
            </a:r>
            <a:r>
              <a:rPr lang="ko-KR" altLang="en-US" dirty="0" err="1"/>
              <a:t>OndaCall</a:t>
            </a:r>
            <a:r>
              <a:rPr lang="ko-KR" altLang="en-US" dirty="0"/>
              <a:t> Project Development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T-Money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T-Money</a:t>
            </a:r>
            <a:r>
              <a:rPr lang="ko-KR" altLang="en-US" dirty="0"/>
              <a:t> </a:t>
            </a:r>
            <a:r>
              <a:rPr lang="ko-KR" altLang="en-US" dirty="0" err="1"/>
              <a:t>OndaCall</a:t>
            </a:r>
            <a:r>
              <a:rPr lang="ko-KR" altLang="en-US" dirty="0"/>
              <a:t> project consists of a taxi driver application and passenger application</a:t>
            </a:r>
            <a:r>
              <a:rPr lang="en-US" altLang="ko-KR" dirty="0"/>
              <a:t>, </a:t>
            </a:r>
            <a:r>
              <a:rPr lang="ko-KR" altLang="en-US" dirty="0"/>
              <a:t>and an administrator </a:t>
            </a:r>
            <a:r>
              <a:rPr lang="ko-KR" altLang="en-US"/>
              <a:t>accessible </a:t>
            </a:r>
            <a:r>
              <a:rPr lang="ko-KR" altLang="en-US" dirty="0"/>
              <a:t>control system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TOSKY specifically performed </a:t>
            </a:r>
            <a:r>
              <a:rPr lang="en-US" altLang="ko-KR" dirty="0"/>
              <a:t>ARS</a:t>
            </a:r>
            <a:r>
              <a:rPr lang="ko-KR" altLang="en-US" dirty="0"/>
              <a:t> through </a:t>
            </a:r>
            <a:r>
              <a:rPr lang="ko-KR" altLang="en-US" dirty="0" err="1"/>
              <a:t>incoming</a:t>
            </a:r>
            <a:r>
              <a:rPr lang="ko-KR" altLang="en-US" dirty="0"/>
              <a:t> call taxi request </a:t>
            </a:r>
            <a:r>
              <a:rPr lang="ko-KR" altLang="en-US" dirty="0" err="1"/>
              <a:t>intake</a:t>
            </a:r>
            <a:r>
              <a:rPr lang="ko-KR" altLang="en-US" dirty="0"/>
              <a:t> calls are managed through administrators to </a:t>
            </a:r>
            <a:r>
              <a:rPr lang="ko-KR" altLang="en-US" dirty="0" err="1"/>
              <a:t>intake</a:t>
            </a:r>
            <a:r>
              <a:rPr lang="en-US" altLang="ko-KR" dirty="0"/>
              <a:t>, </a:t>
            </a:r>
            <a:r>
              <a:rPr lang="ko-KR" altLang="en-US" dirty="0"/>
              <a:t>freely dispatch calls to taxi drivers for transport operations </a:t>
            </a:r>
            <a:r>
              <a:rPr lang="ko-KR" altLang="en-US" dirty="0" err="1"/>
              <a:t>T-Money</a:t>
            </a:r>
            <a:r>
              <a:rPr lang="ko-KR" altLang="en-US" dirty="0"/>
              <a:t> </a:t>
            </a:r>
            <a:r>
              <a:rPr lang="ko-KR" altLang="en-US" dirty="0" err="1"/>
              <a:t>OndaCall</a:t>
            </a:r>
            <a:r>
              <a:rPr lang="ko-KR" altLang="en-US" dirty="0"/>
              <a:t> project was executed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dirty="0" err="1">
                <a:solidFill>
                  <a:schemeClr val="tx1"/>
                </a:solidFill>
                <a:latin typeface="Pretendard Medium" panose="02000603000000020004" pitchFamily="2" charset="-127"/>
              </a:rPr>
              <a:t>T-Money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2019.07~2020.10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Project Manager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IOS Application (swift), IOPE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Brand Web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Legacy System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Integration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(spring)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pic>
        <p:nvPicPr>
          <p:cNvPr id="12" name="그림 11" descr="텍스트, 스크린샷, 원이(가) 표시된 사진&#10;&#10;자동 생성된 설명">
            <a:extLst>
              <a:ext uri="{FF2B5EF4-FFF2-40B4-BE49-F238E27FC236}">
                <a16:creationId xmlns:a16="http://schemas.microsoft.com/office/drawing/2014/main" id="{B4276F63-8DF0-F035-94DA-1F6CF0251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33" y="2587947"/>
            <a:ext cx="3211939" cy="2711586"/>
          </a:xfrm>
          <a:prstGeom prst="rect">
            <a:avLst/>
          </a:prstGeom>
        </p:spPr>
      </p:pic>
      <p:pic>
        <p:nvPicPr>
          <p:cNvPr id="14" name="그림 13" descr="텍스트, 스크린샷, 지도, 번호이(가) 표시된 사진&#10;&#10;자동 생성된 설명">
            <a:extLst>
              <a:ext uri="{FF2B5EF4-FFF2-40B4-BE49-F238E27FC236}">
                <a16:creationId xmlns:a16="http://schemas.microsoft.com/office/drawing/2014/main" id="{2A6FDF08-8E84-2983-4825-3415DDF5A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39" y="2587947"/>
            <a:ext cx="2001920" cy="1690063"/>
          </a:xfrm>
          <a:prstGeom prst="rect">
            <a:avLst/>
          </a:prstGeom>
        </p:spPr>
      </p:pic>
      <p:pic>
        <p:nvPicPr>
          <p:cNvPr id="16" name="그림 15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049301E4-37E5-68D6-9DFD-64A2B318A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>
          <a:xfrm>
            <a:off x="4521326" y="5084099"/>
            <a:ext cx="1921095" cy="1113713"/>
          </a:xfrm>
          <a:prstGeom prst="rect">
            <a:avLst/>
          </a:prstGeom>
          <a:effectLst>
            <a:outerShdw blurRad="127000" sx="98000" sy="98000" algn="ctr" rotWithShape="0">
              <a:prstClr val="black">
                <a:alpha val="8000"/>
              </a:prstClr>
            </a:outerShdw>
          </a:effectLst>
        </p:spPr>
      </p:pic>
      <p:pic>
        <p:nvPicPr>
          <p:cNvPr id="18" name="그림 17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65B016AA-4FC6-AFF2-B9C6-B9135693A4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7"/>
          <a:stretch/>
        </p:blipFill>
        <p:spPr>
          <a:xfrm>
            <a:off x="6298177" y="4405271"/>
            <a:ext cx="3353982" cy="1956458"/>
          </a:xfrm>
          <a:prstGeom prst="rect">
            <a:avLst/>
          </a:prstGeom>
          <a:effectLst>
            <a:outerShdw blurRad="127000" sx="98000" sy="98000" algn="ctr" rotWithShape="0">
              <a:prstClr val="black">
                <a:alpha val="8000"/>
              </a:prstClr>
            </a:outerShdw>
          </a:effectLst>
        </p:spPr>
      </p:pic>
      <p:pic>
        <p:nvPicPr>
          <p:cNvPr id="10" name="그림 9" descr="차량, 교통, 육상 차량, 바퀴이(가) 표시된 사진&#10;&#10;자동 생성된 설명">
            <a:extLst>
              <a:ext uri="{FF2B5EF4-FFF2-40B4-BE49-F238E27FC236}">
                <a16:creationId xmlns:a16="http://schemas.microsoft.com/office/drawing/2014/main" id="{5EAC07F1-3663-5603-7CD8-22A8A42B1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34" y="5795804"/>
            <a:ext cx="1800225" cy="609600"/>
          </a:xfrm>
          <a:prstGeom prst="rect">
            <a:avLst/>
          </a:prstGeom>
          <a:effectLst>
            <a:outerShdw blurRad="127000" sx="98000" sy="98000" algn="ctr" rotWithShape="0">
              <a:prstClr val="black">
                <a:alpha val="8000"/>
              </a:prstClr>
            </a:outerShdw>
          </a:effectLst>
        </p:spPr>
      </p:pic>
      <p:pic>
        <p:nvPicPr>
          <p:cNvPr id="20" name="그림 19" descr="텍스트, 그래픽, 폰트, 스크린샷이(가) 표시된 사진&#10;&#10;자동 생성된 설명">
            <a:extLst>
              <a:ext uri="{FF2B5EF4-FFF2-40B4-BE49-F238E27FC236}">
                <a16:creationId xmlns:a16="http://schemas.microsoft.com/office/drawing/2014/main" id="{A59A7626-C379-A59E-8697-FA38503BA1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17" y="2715208"/>
            <a:ext cx="410548" cy="4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11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CB65C8DD-4BFE-6DD6-D616-7DC0DB01931A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IOPE </a:t>
            </a:r>
            <a:br>
              <a:rPr lang="en-US" altLang="ko-KR" dirty="0"/>
            </a:br>
            <a:r>
              <a:rPr lang="ko-KR" altLang="en-US" dirty="0"/>
              <a:t>Skin Measurement On-Site Reservation </a:t>
            </a:r>
            <a:br>
              <a:rPr lang="en-US" altLang="ko-KR" dirty="0"/>
            </a:br>
            <a:r>
              <a:rPr lang="ko-KR" altLang="en-US" dirty="0"/>
              <a:t>Management System Development</a:t>
            </a:r>
            <a:r>
              <a:rPr lang="en-US" altLang="ko-KR" dirty="0"/>
              <a:t>/</a:t>
            </a:r>
            <a:r>
              <a:rPr lang="ko-KR" altLang="en-US" dirty="0"/>
              <a:t>operation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Amorepacific Inc.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IOPE </a:t>
            </a:r>
            <a:r>
              <a:rPr lang="ko-KR" altLang="en-US" dirty="0"/>
              <a:t>Flagship Store</a:t>
            </a:r>
            <a:r>
              <a:rPr lang="en-US" altLang="ko-KR" dirty="0"/>
              <a:t>(</a:t>
            </a:r>
            <a:r>
              <a:rPr lang="ko-KR" altLang="en-US" dirty="0"/>
              <a:t>Research Institute</a:t>
            </a:r>
            <a:r>
              <a:rPr lang="en-US" altLang="ko-KR" dirty="0"/>
              <a:t>)</a:t>
            </a:r>
            <a:r>
              <a:rPr lang="ko-KR" altLang="en-US" dirty="0"/>
              <a:t>a reservation system for consumer skin analysis was developed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Due to the project's nature of on-site reservations, </a:t>
            </a:r>
            <a:r>
              <a:rPr lang="ko-KR" altLang="en-US" dirty="0" err="1"/>
              <a:t/>
            </a:r>
            <a:r>
              <a:rPr lang="ko-KR" altLang="en-US" dirty="0"/>
              <a:t/>
            </a:r>
            <a:r>
              <a:rPr lang="en-US" altLang="ko-KR" dirty="0"/>
              <a:t>, </a:t>
            </a:r>
            <a:r>
              <a:rPr lang="ko-KR" altLang="en-US" dirty="0"/>
              <a:t>similar to a cinema reservation system, </a:t>
            </a:r>
            <a:br>
              <a:rPr lang="en-US" altLang="ko-KR" dirty="0"/>
            </a:br>
            <a:r>
              <a:rPr lang="ko-KR" altLang="en-US" dirty="0"/>
              <a:t>reservation</a:t>
            </a:r>
            <a:r>
              <a:rPr lang="en-US" altLang="ko-KR" dirty="0"/>
              <a:t>/</a:t>
            </a:r>
            <a:r>
              <a:rPr lang="ko-KR" altLang="en-US" dirty="0"/>
              <a:t>check-in</a:t>
            </a:r>
            <a:r>
              <a:rPr lang="en-US" altLang="ko-KR" dirty="0"/>
              <a:t>/</a:t>
            </a:r>
            <a:r>
              <a:rPr lang="ko-KR" altLang="en-US" dirty="0"/>
              <a:t>and check-out processes </a:t>
            </a:r>
            <a:r>
              <a:rPr lang="ko-KR" altLang="en-US" dirty="0" err="1"/>
              <a:t>are structured</a:t>
            </a:r>
            <a:r>
              <a:rPr lang="en-US" altLang="ko-KR" dirty="0"/>
              <a:t>, </a:t>
            </a:r>
            <a:r>
              <a:rPr lang="ko-KR" altLang="en-US" dirty="0"/>
              <a:t>member</a:t>
            </a:r>
            <a:r>
              <a:rPr lang="en-US" altLang="ko-KR" dirty="0"/>
              <a:t>/</a:t>
            </a:r>
            <a:r>
              <a:rPr lang="ko-KR" altLang="en-US" dirty="0"/>
              <a:t>and non-member reservation processes</a:t>
            </a:r>
            <a:r>
              <a:rPr lang="en-US" altLang="ko-KR" dirty="0"/>
              <a:t>,no show,</a:t>
            </a:r>
            <a:br>
              <a:rPr lang="en-US" altLang="ko-KR" dirty="0"/>
            </a:br>
            <a:r>
              <a:rPr lang="ko-KR" altLang="en-US" dirty="0"/>
              <a:t>refund </a:t>
            </a:r>
            <a:r>
              <a:rPr lang="ko-KR" altLang="en-US" dirty="0" err="1"/>
              <a:t>processes</a:t>
            </a:r>
            <a:r>
              <a:rPr lang="ko-KR" altLang="en-US" dirty="0"/>
              <a:t> are included</a:t>
            </a:r>
            <a:r>
              <a:rPr lang="en-US" altLang="ko-KR" dirty="0"/>
              <a:t>.</a:t>
            </a:r>
          </a:p>
        </p:txBody>
      </p:sp>
      <p:pic>
        <p:nvPicPr>
          <p:cNvPr id="3" name="그림 2" descr="텍스트, 정보기기, 원, 데이터 저장 장치이(가) 표시된 사진&#10;&#10;자동 생성된 설명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 r="3070" b="2063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Amorepacific Inc.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2019.07~2020.10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Project Manager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IOS Application (swift), IOPE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Brand Web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Legacy System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Integration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(spring)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23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IOPE </a:t>
            </a:r>
            <a:br>
              <a:rPr lang="en-US" altLang="ko-KR" dirty="0"/>
            </a:br>
            <a:r>
              <a:rPr lang="ko-KR" altLang="en-US" dirty="0"/>
              <a:t>Face Measurement-Based </a:t>
            </a:r>
            <a:r>
              <a:rPr lang="en-US" altLang="ko-KR" dirty="0"/>
              <a:t>3D MASK </a:t>
            </a:r>
            <a:br>
              <a:rPr lang="en-US" altLang="ko-KR" dirty="0"/>
            </a:br>
            <a:r>
              <a:rPr lang="ko-KR" altLang="en-US" dirty="0"/>
              <a:t>Project Development</a:t>
            </a:r>
            <a:r>
              <a:rPr lang="en-US" altLang="ko-KR" dirty="0"/>
              <a:t>/</a:t>
            </a:r>
            <a:r>
              <a:rPr lang="ko-KR" altLang="en-US" dirty="0"/>
              <a:t>operation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Amorepacific Inc.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sz="900" dirty="0"/>
              <a:t>IOPE </a:t>
            </a:r>
            <a:r>
              <a:rPr lang="ko-KR" altLang="en-US" sz="900" dirty="0"/>
              <a:t>Flagship Store</a:t>
            </a:r>
            <a:r>
              <a:rPr lang="en-US" altLang="ko-KR" sz="900" dirty="0"/>
              <a:t>(</a:t>
            </a:r>
            <a:r>
              <a:rPr lang="ko-KR" altLang="en-US" sz="900" dirty="0"/>
              <a:t>Research Institute</a:t>
            </a:r>
            <a:r>
              <a:rPr lang="en-US" altLang="ko-KR" sz="900" dirty="0"/>
              <a:t>)</a:t>
            </a:r>
            <a:r>
              <a:rPr lang="ko-KR" altLang="en-US" sz="900" dirty="0"/>
              <a:t>for consumer skin research and personalized </a:t>
            </a:r>
            <a:r>
              <a:rPr lang="ko-KR" altLang="en-US" sz="900" dirty="0" err="1"/>
              <a:t>mask packs</a:t>
            </a:r>
            <a:r>
              <a:rPr lang="ko-KR" altLang="en-US" sz="900" dirty="0"/>
              <a:t> providing differentiated services</a:t>
            </a:r>
            <a:r>
              <a:rPr lang="en-US" altLang="ko-KR" sz="900" dirty="0"/>
              <a:t>.</a:t>
            </a:r>
          </a:p>
          <a:p>
            <a:r>
              <a:rPr lang="en-US" altLang="ko-KR" sz="900" dirty="0"/>
              <a:t>IOS Platform</a:t>
            </a:r>
            <a:r>
              <a:rPr lang="ko-KR" altLang="en-US" sz="900" dirty="0"/>
              <a:t>provided by </a:t>
            </a:r>
            <a:r>
              <a:rPr lang="en-US" altLang="ko-KR" sz="900" dirty="0"/>
              <a:t>true-tone </a:t>
            </a:r>
            <a:r>
              <a:rPr lang="ko-KR" altLang="en-US" sz="900" dirty="0"/>
              <a:t>using the front camera to </a:t>
            </a:r>
            <a:r>
              <a:rPr lang="en-US" altLang="ko-KR" sz="900" dirty="0"/>
              <a:t>FACE ID API</a:t>
            </a:r>
            <a:r>
              <a:rPr lang="ko-KR" altLang="en-US" sz="900" dirty="0"/>
              <a:t>measure facial </a:t>
            </a:r>
            <a:br>
              <a:rPr lang="en-US" altLang="ko-KR" sz="900" dirty="0"/>
            </a:br>
            <a:r>
              <a:rPr lang="ko-KR" altLang="en-US" sz="900" dirty="0"/>
              <a:t>detailed dimensions</a:t>
            </a:r>
            <a:r>
              <a:rPr lang="en-US" altLang="ko-KR" sz="900" dirty="0"/>
              <a:t>(</a:t>
            </a:r>
            <a:r>
              <a:rPr lang="ko-KR" altLang="en-US" sz="900" dirty="0"/>
              <a:t>brow gap</a:t>
            </a:r>
            <a:r>
              <a:rPr lang="en-US" altLang="ko-KR" sz="900" dirty="0"/>
              <a:t>,</a:t>
            </a:r>
            <a:r>
              <a:rPr lang="ko-KR" altLang="en-US" sz="900" dirty="0"/>
              <a:t>nose width and length</a:t>
            </a:r>
            <a:r>
              <a:rPr lang="en-US" altLang="ko-KR" sz="900" dirty="0"/>
              <a:t>,</a:t>
            </a:r>
            <a:r>
              <a:rPr lang="ko-KR" altLang="en-US" sz="900" dirty="0"/>
              <a:t>eye length</a:t>
            </a:r>
            <a:r>
              <a:rPr lang="en-US" altLang="ko-KR" sz="900" dirty="0"/>
              <a:t>,</a:t>
            </a:r>
            <a:r>
              <a:rPr lang="ko-KR" altLang="en-US" sz="900" dirty="0"/>
              <a:t>lip length, etc.</a:t>
            </a:r>
            <a:r>
              <a:rPr lang="en-US" altLang="ko-KR" sz="900" dirty="0"/>
              <a:t>)</a:t>
            </a:r>
            <a:r>
              <a:rPr lang="ko-KR" altLang="en-US" sz="900" dirty="0"/>
              <a:t>measured with millimeter-level precision and segmented values </a:t>
            </a:r>
            <a:r>
              <a:rPr lang="ko-KR" altLang="en-US" sz="900" dirty="0" err="1"/>
              <a:t>then</a:t>
            </a:r>
            <a:r>
              <a:rPr lang="en-US" altLang="ko-KR" sz="900" dirty="0"/>
              <a:t>, </a:t>
            </a:r>
            <a:br>
              <a:rPr lang="en-US" altLang="ko-KR" sz="900" dirty="0"/>
            </a:br>
            <a:r>
              <a:rPr lang="ko-KR" altLang="en-US" sz="900" dirty="0"/>
              <a:t>measurement results are sent to </a:t>
            </a:r>
            <a:r>
              <a:rPr lang="en-US" altLang="ko-KR" sz="900" dirty="0"/>
              <a:t>3D</a:t>
            </a:r>
            <a:r>
              <a:rPr lang="ko-KR" altLang="en-US" sz="900" dirty="0"/>
              <a:t>a printer to produce a mask sheet precisely fitting the user's face </a:t>
            </a:r>
            <a:r>
              <a:rPr lang="en-US" altLang="ko-KR" sz="900" dirty="0"/>
              <a:t>fitting</a:t>
            </a:r>
            <a:r>
              <a:rPr lang="ko-KR" altLang="en-US" sz="900" dirty="0"/>
              <a:t>and </a:t>
            </a:r>
            <a:br>
              <a:rPr lang="en-US" altLang="ko-KR" sz="900" dirty="0"/>
            </a:br>
            <a:r>
              <a:rPr lang="ko-KR" altLang="en-US" sz="900" dirty="0"/>
              <a:t>by area </a:t>
            </a:r>
            <a:r>
              <a:rPr lang="en-US" altLang="ko-KR" sz="900" dirty="0"/>
              <a:t>6</a:t>
            </a:r>
            <a:r>
              <a:rPr lang="ko-KR" altLang="en-US" sz="900" dirty="0"/>
              <a:t> types of </a:t>
            </a:r>
            <a:r>
              <a:rPr lang="ko-KR" altLang="en-US" sz="900" dirty="0" err="1"/>
              <a:t>serums</a:t>
            </a:r>
            <a:r>
              <a:rPr lang="ko-KR" altLang="en-US" sz="900" dirty="0"/>
              <a:t> are selected for area-specific benefits</a:t>
            </a:r>
            <a:r>
              <a:rPr lang="en-US" altLang="ko-KR" sz="900" dirty="0"/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 r="6925" b="19158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Amorepacific Inc.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2019.07~2020.10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Project Manager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IOS Application (swift), IOPE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Brand Web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Legacy System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Integration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(spring)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72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Seoul City Gas </a:t>
            </a:r>
            <a:br>
              <a:rPr lang="en-US" altLang="ko-KR" dirty="0"/>
            </a:br>
            <a:r>
              <a:rPr lang="ko-KR" altLang="en-US" dirty="0"/>
              <a:t>Marketing Situation Room Control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Development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Seoul City Gas Group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sz="800" dirty="0"/>
              <a:t>A mobile situation room control application for Seoul City Gas Group managing western Seoul's city gas and </a:t>
            </a:r>
            <a:r>
              <a:rPr lang="ko-KR" altLang="en-US" sz="800" dirty="0" err="1"/>
              <a:t>billing</a:t>
            </a:r>
            <a:r>
              <a:rPr lang="ko-KR" altLang="en-US" sz="800" dirty="0"/>
              <a:t/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Using Android tablets for regular tasks</a:t>
            </a:r>
            <a:r>
              <a:rPr lang="en-US" altLang="ko-KR" sz="800" dirty="0"/>
              <a:t>(</a:t>
            </a:r>
            <a:r>
              <a:rPr lang="ko-KR" altLang="en-US" sz="800" dirty="0"/>
              <a:t>leakage</a:t>
            </a:r>
            <a:r>
              <a:rPr lang="en-US" altLang="ko-KR" sz="800" dirty="0"/>
              <a:t>,</a:t>
            </a:r>
            <a:r>
              <a:rPr lang="ko-KR" altLang="en-US" sz="800" dirty="0"/>
              <a:t>meter reading, etc.</a:t>
            </a:r>
            <a:r>
              <a:rPr lang="en-US" altLang="ko-KR" sz="800" dirty="0"/>
              <a:t>)</a:t>
            </a:r>
            <a:r>
              <a:rPr lang="ko-KR" altLang="en-US" sz="800" dirty="0"/>
              <a:t>and civil affairs work</a:t>
            </a:r>
            <a:r>
              <a:rPr lang="en-US" altLang="ko-KR" sz="800" dirty="0"/>
              <a:t>(</a:t>
            </a:r>
            <a:r>
              <a:rPr lang="ko-KR" altLang="en-US" sz="800" dirty="0"/>
              <a:t>performance inspection</a:t>
            </a:r>
            <a:r>
              <a:rPr lang="en-US" altLang="ko-KR" sz="800" dirty="0"/>
              <a:t>,</a:t>
            </a:r>
            <a:r>
              <a:rPr lang="ko-KR" altLang="en-US" sz="800" dirty="0" err="1"/>
              <a:t>transfer, etc.</a:t>
            </a:r>
            <a:r>
              <a:rPr lang="en-US" altLang="ko-KR" sz="800" dirty="0"/>
              <a:t>)</a:t>
            </a:r>
            <a:r>
              <a:rPr lang="ko-KR" altLang="en-US" sz="800" dirty="0"/>
              <a:t>comprehensively </a:t>
            </a:r>
            <a:r>
              <a:rPr lang="ko-KR" altLang="en-US" sz="800" dirty="0" err="1"/>
              <a:t>performable</a:t>
            </a:r>
            <a:r>
              <a:rPr lang="en-US" altLang="ko-KR" sz="800" dirty="0"/>
              <a:t>, </a:t>
            </a:r>
            <a:br>
              <a:rPr lang="en-US" altLang="ko-KR" sz="800" dirty="0"/>
            </a:br>
            <a:r>
              <a:rPr lang="ko-KR" altLang="en-US" sz="800" dirty="0"/>
              <a:t>with functions to monitor each operator included</a:t>
            </a:r>
            <a:r>
              <a:rPr lang="en-US" altLang="ko-KR" sz="800" dirty="0"/>
              <a:t>. </a:t>
            </a:r>
            <a:br>
              <a:rPr lang="en-US" altLang="ko-KR" sz="800" dirty="0"/>
            </a:br>
            <a:r>
              <a:rPr lang="ko-KR" altLang="en-US" sz="800" dirty="0"/>
              <a:t>Notable features include</a:t>
            </a:r>
            <a:r>
              <a:rPr lang="en-US" altLang="ko-KR" sz="800" dirty="0"/>
              <a:t>, </a:t>
            </a:r>
            <a:r>
              <a:rPr lang="ko-KR" altLang="en-US" sz="800" dirty="0"/>
              <a:t>hundreds of thousands of </a:t>
            </a:r>
            <a:r>
              <a:rPr lang="en-US" altLang="ko-KR" sz="800" dirty="0"/>
              <a:t>marker</a:t>
            </a:r>
            <a:r>
              <a:rPr lang="ko-KR" altLang="en-US" sz="800" dirty="0"/>
              <a:t> efficiently displayed on the map</a:t>
            </a:r>
            <a:r>
              <a:rPr lang="en-US" altLang="ko-KR" sz="800" dirty="0"/>
              <a:t>,marker clustering</a:t>
            </a:r>
            <a:r>
              <a:rPr lang="ko-KR" altLang="en-US" sz="800" dirty="0"/>
              <a:t/>
            </a:r>
            <a:br>
              <a:rPr lang="en-US" altLang="ko-KR" sz="800" dirty="0"/>
            </a:br>
            <a:r>
              <a:rPr lang="en-US" altLang="ko-KR" sz="800" dirty="0"/>
              <a:t>server side </a:t>
            </a:r>
            <a:r>
              <a:rPr lang="ko-KR" altLang="en-US" sz="800" dirty="0"/>
              <a:t>directly implemented at the level</a:t>
            </a:r>
            <a:r>
              <a:rPr lang="en-US" altLang="ko-KR" sz="800" dirty="0"/>
              <a:t>, Bigdata</a:t>
            </a:r>
            <a:r>
              <a:rPr lang="ko-KR" altLang="en-US" sz="800" dirty="0"/>
              <a:t>and </a:t>
            </a:r>
            <a:r>
              <a:rPr lang="en-US" altLang="ko-KR" sz="800" dirty="0"/>
              <a:t>AI</a:t>
            </a:r>
            <a:r>
              <a:rPr lang="ko-KR" altLang="en-US" sz="800" dirty="0"/>
              <a:t>used in </a:t>
            </a:r>
            <a:r>
              <a:rPr lang="en-US" altLang="ko-KR" sz="800" dirty="0"/>
              <a:t>K-means clustering algorithm</a:t>
            </a:r>
            <a:r>
              <a:rPr lang="ko-KR" altLang="en-US" sz="800" dirty="0"/>
              <a:t> was used</a:t>
            </a:r>
            <a:r>
              <a:rPr lang="en-US" altLang="ko-KR" sz="800" dirty="0"/>
              <a:t>.</a:t>
            </a:r>
            <a:br>
              <a:rPr lang="en-US" altLang="ko-KR" sz="800" dirty="0"/>
            </a:br>
            <a:r>
              <a:rPr lang="ko-KR" altLang="en-US" sz="800" dirty="0"/>
              <a:t>Currently in Korea, on electronic maps </a:t>
            </a:r>
            <a:r>
              <a:rPr lang="en-US" altLang="ko-KR" sz="800" dirty="0"/>
              <a:t>marker</a:t>
            </a:r>
            <a:r>
              <a:rPr lang="ko-KR" altLang="en-US" sz="800" dirty="0"/>
              <a:t/>
            </a:r>
            <a:r>
              <a:rPr lang="en-US" altLang="ko-KR" sz="800" dirty="0"/>
              <a:t>server side</a:t>
            </a:r>
            <a:r>
              <a:rPr lang="ko-KR" altLang="en-US" sz="800" dirty="0"/>
              <a:t>at </a:t>
            </a:r>
            <a:r>
              <a:rPr lang="en-US" altLang="ko-KR" sz="800" dirty="0"/>
              <a:t>k-means</a:t>
            </a:r>
            <a:r>
              <a:rPr lang="ko-KR" altLang="en-US" sz="800" dirty="0"/>
              <a:t> using </a:t>
            </a:r>
            <a:r>
              <a:rPr lang="en-US" altLang="ko-KR" sz="800" dirty="0"/>
              <a:t>clustering </a:t>
            </a:r>
            <a:r>
              <a:rPr lang="ko-KR" altLang="en-US" sz="800" dirty="0"/>
              <a:t>there are no implementation cases</a:t>
            </a:r>
            <a:r>
              <a:rPr lang="en-US" altLang="ko-KR" sz="800" dirty="0"/>
              <a:t>, </a:t>
            </a:r>
            <a:br>
              <a:rPr lang="en-US" altLang="ko-KR" sz="800" dirty="0"/>
            </a:br>
            <a:r>
              <a:rPr lang="ko-KR" altLang="en-US" sz="800" dirty="0"/>
              <a:t>this is the first domestic implementation</a:t>
            </a:r>
            <a:r>
              <a:rPr lang="en-US" altLang="ko-KR" sz="800" dirty="0"/>
              <a:t>.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Seoul City Gas Group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2018.01~2018.04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Project Manager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Android Application (</a:t>
            </a:r>
            <a:r>
              <a:rPr lang="en-US" altLang="ko-KR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kotlin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)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pic>
        <p:nvPicPr>
          <p:cNvPr id="11" name="그림 10" descr="텍스트, 지도, 스크린샷, 멀티미디어이(가) 표시된 사진&#10;&#10;자동 생성된 설명">
            <a:extLst>
              <a:ext uri="{FF2B5EF4-FFF2-40B4-BE49-F238E27FC236}">
                <a16:creationId xmlns:a16="http://schemas.microsoft.com/office/drawing/2014/main" id="{FD972C83-E28A-240A-2825-676D9B627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53" y="2395308"/>
            <a:ext cx="5957047" cy="446778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2AC90C7-BD93-7935-822D-F5E44757D099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46000">
                <a:srgbClr val="EFF1F5">
                  <a:alpha val="60000"/>
                </a:srgbClr>
              </a:gs>
              <a:gs pos="0">
                <a:srgbClr val="EFF1F5"/>
              </a:gs>
              <a:gs pos="100000">
                <a:srgbClr val="EFF1F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4183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 fontScale="90000"/>
          </a:bodyPr>
          <a:lstStyle/>
          <a:p>
            <a:r>
              <a:rPr lang="ko-KR" altLang="en-US" dirty="0" err="1"/>
              <a:t>Haem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e-tag </a:t>
            </a:r>
            <a:br>
              <a:rPr lang="en-US" altLang="ko-KR" dirty="0"/>
            </a:br>
            <a:r>
              <a:rPr lang="ko-KR" altLang="en-US" dirty="0"/>
              <a:t>Total Solution System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㈜</a:t>
            </a:r>
            <a:r>
              <a:rPr lang="ko-KR" altLang="en-US" dirty="0" err="1"/>
              <a:t>Haem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sz="900" dirty="0"/>
              <a:t>mart</a:t>
            </a:r>
            <a:r>
              <a:rPr lang="en-US" altLang="ko-KR" sz="900" dirty="0"/>
              <a:t>/</a:t>
            </a:r>
            <a:r>
              <a:rPr lang="ko-KR" altLang="en-US" sz="900" dirty="0"/>
              <a:t>convenience store</a:t>
            </a:r>
            <a:r>
              <a:rPr lang="en-US" altLang="ko-KR" sz="900" dirty="0"/>
              <a:t>/</a:t>
            </a:r>
            <a:r>
              <a:rPr lang="ko-KR" altLang="en-US" sz="900" dirty="0"/>
              <a:t>replacing paper price tags used in marts, convenience stores, bookstores, etc. </a:t>
            </a:r>
            <a:br>
              <a:rPr lang="en-US" altLang="ko-KR" sz="900" dirty="0"/>
            </a:br>
            <a:r>
              <a:rPr lang="ko-KR" altLang="en-US" sz="900" dirty="0" err="1"/>
              <a:t>electronic ink price display device</a:t>
            </a:r>
            <a:r>
              <a:rPr lang="en-US" altLang="ko-KR" sz="900" dirty="0"/>
              <a:t>(</a:t>
            </a:r>
            <a:r>
              <a:rPr lang="ko-KR" altLang="en-US" sz="900" dirty="0"/>
              <a:t>software component</a:t>
            </a:r>
            <a:r>
              <a:rPr lang="en-US" altLang="ko-KR" sz="900" dirty="0"/>
              <a:t>)</a:t>
            </a:r>
            <a:r>
              <a:rPr lang="ko-KR" altLang="en-US" sz="900" dirty="0"/>
              <a:t> was developed</a:t>
            </a:r>
            <a:r>
              <a:rPr lang="en-US" altLang="ko-KR" sz="900" dirty="0"/>
              <a:t>.</a:t>
            </a:r>
          </a:p>
          <a:p>
            <a:r>
              <a:rPr lang="ko-KR" altLang="en-US" sz="900" dirty="0"/>
              <a:t>The electronic tags come in various sizes and supported colors</a:t>
            </a:r>
            <a:r>
              <a:rPr lang="en-US" altLang="ko-KR" sz="900" dirty="0"/>
              <a:t>(</a:t>
            </a:r>
            <a:r>
              <a:rPr lang="ko-KR" altLang="en-US" sz="900" dirty="0"/>
              <a:t>black</a:t>
            </a:r>
            <a:r>
              <a:rPr lang="en-US" altLang="ko-KR" sz="900" dirty="0"/>
              <a:t>/</a:t>
            </a:r>
            <a:r>
              <a:rPr lang="ko-KR" altLang="en-US" sz="900" dirty="0"/>
              <a:t>white</a:t>
            </a:r>
            <a:r>
              <a:rPr lang="en-US" altLang="ko-KR" sz="900" dirty="0"/>
              <a:t>/</a:t>
            </a:r>
            <a:r>
              <a:rPr lang="ko-KR" altLang="en-US" sz="900" dirty="0"/>
              <a:t>blue</a:t>
            </a:r>
            <a:r>
              <a:rPr lang="en-US" altLang="ko-KR" sz="900" dirty="0"/>
              <a:t>)</a:t>
            </a:r>
            <a:r>
              <a:rPr lang="ko-KR" altLang="en-US" sz="900" dirty="0"/>
              <a:t>with designs and </a:t>
            </a:r>
            <a:br>
              <a:rPr lang="en-US" altLang="ko-KR" sz="900" dirty="0"/>
            </a:br>
            <a:r>
              <a:rPr lang="ko-KR" altLang="en-US" sz="900" dirty="0"/>
              <a:t>display components integrated with hardware system via </a:t>
            </a:r>
            <a:r>
              <a:rPr lang="en-US" altLang="ko-KR" sz="900" dirty="0"/>
              <a:t>TCP/IP</a:t>
            </a:r>
            <a:r>
              <a:rPr lang="ko-KR" altLang="en-US" sz="900" dirty="0"/>
              <a:t/>
            </a:r>
            <a:r>
              <a:rPr lang="en-US" altLang="ko-KR" sz="900" dirty="0"/>
              <a:t>binary</a:t>
            </a:r>
            <a:r>
              <a:rPr lang="ko-KR" altLang="en-US" sz="900" dirty="0"/>
              <a:t>local server for display transmission</a:t>
            </a:r>
            <a:r>
              <a:rPr lang="en-US" altLang="ko-KR" sz="900" dirty="0"/>
              <a:t>, </a:t>
            </a:r>
            <a:br>
              <a:rPr lang="en-US" altLang="ko-KR" sz="900" dirty="0"/>
            </a:br>
            <a:r>
              <a:rPr lang="ko-KR" altLang="en-US" sz="900" dirty="0"/>
              <a:t>for displaying and managing product information on tags </a:t>
            </a:r>
            <a:r>
              <a:rPr lang="ko-KR" altLang="en-US" sz="900" dirty="0" err="1"/>
              <a:t>web console</a:t>
            </a:r>
            <a:r>
              <a:rPr lang="ko-KR" altLang="en-US" sz="900" dirty="0"/>
              <a:t> components</a:t>
            </a:r>
            <a:r>
              <a:rPr lang="en-US" altLang="ko-KR" sz="900" dirty="0"/>
              <a:t>. </a:t>
            </a:r>
            <a:br>
              <a:rPr lang="en-US" altLang="ko-KR" sz="900" dirty="0"/>
            </a:br>
            <a:r>
              <a:rPr lang="ko-KR" altLang="en-US" sz="900" dirty="0"/>
              <a:t>Up to </a:t>
            </a:r>
            <a:r>
              <a:rPr lang="en-US" altLang="ko-KR" sz="900" dirty="0"/>
              <a:t>10,000</a:t>
            </a:r>
            <a:r>
              <a:rPr lang="ko-KR" altLang="en-US" sz="900" dirty="0"/>
              <a:t>or more electronic tags can be controlled at once </a:t>
            </a:r>
            <a:r>
              <a:rPr lang="ko-KR" altLang="en-US" sz="900" dirty="0" err="1"/>
              <a:t/>
            </a:r>
            <a:r>
              <a:rPr lang="en-US" altLang="ko-KR" sz="900" dirty="0"/>
              <a:t>, </a:t>
            </a:r>
            <a:r>
              <a:rPr lang="ko-KR" altLang="en-US" sz="900" dirty="0"/>
              <a:t>with per-tag </a:t>
            </a:r>
            <a:r>
              <a:rPr lang="en-US" altLang="ko-KR" sz="900" dirty="0"/>
              <a:t>0.1</a:t>
            </a:r>
            <a:r>
              <a:rPr lang="ko-KR" altLang="en-US" sz="900" dirty="0"/>
              <a:t>second transmission time achieved</a:t>
            </a:r>
            <a:r>
              <a:rPr lang="en-US" altLang="ko-KR" sz="900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Haem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i="0" dirty="0">
                <a:effectLst/>
                <a:latin typeface="Pretendard Medium" panose="02000603000000020004" pitchFamily="2" charset="-127"/>
              </a:rPr>
              <a:t>2021.08~2022.02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Overall Production Management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VB(with TCP/IP) Spring Boot(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web console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 Component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),Java 11,mariadb</a:t>
            </a:r>
            <a:br>
              <a:rPr lang="en-US" altLang="ko-KR" sz="1200" i="0" dirty="0">
                <a:effectLst/>
                <a:latin typeface="Pretendard Medium" panose="02000603000000020004" pitchFamily="2" charset="-127"/>
              </a:rPr>
            </a:b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86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Radiation Worker </a:t>
            </a:r>
            <a:br>
              <a:rPr lang="en-US" altLang="ko-KR" dirty="0"/>
            </a:br>
            <a:r>
              <a:rPr lang="ko-KR" altLang="en-US" dirty="0"/>
              <a:t>Comprehensive Information System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Korea Foundation of Nuclear Safety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A complete renewal project of the Radiation Worker Comprehensive Information System was performed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The project includes institutional information</a:t>
            </a:r>
            <a:r>
              <a:rPr lang="en-US" altLang="ko-KR" dirty="0"/>
              <a:t>/</a:t>
            </a:r>
            <a:r>
              <a:rPr lang="ko-KR" altLang="en-US" dirty="0"/>
              <a:t>worker information</a:t>
            </a:r>
            <a:r>
              <a:rPr lang="en-US" altLang="ko-KR" dirty="0"/>
              <a:t>/</a:t>
            </a:r>
            <a:r>
              <a:rPr lang="ko-KR" altLang="en-US" dirty="0" err="1"/>
              <a:t>various radiation dose</a:t>
            </a:r>
            <a:r>
              <a:rPr lang="ko-KR" altLang="en-US" dirty="0"/>
              <a:t> reporting functions </a:t>
            </a:r>
            <a:br>
              <a:rPr lang="en-US" altLang="ko-KR" dirty="0"/>
            </a:br>
            <a:r>
              <a:rPr lang="ko-KR" altLang="en-US" dirty="0" err="1"/>
              <a:t>permission-based</a:t>
            </a:r>
            <a:r>
              <a:rPr lang="ko-KR" altLang="en-US" dirty="0"/>
              <a:t> reporting</a:t>
            </a:r>
            <a:r>
              <a:rPr lang="en-US" altLang="ko-KR" dirty="0"/>
              <a:t>/</a:t>
            </a:r>
            <a:r>
              <a:rPr lang="ko-KR" altLang="en-US" dirty="0"/>
              <a:t>confirmation</a:t>
            </a:r>
            <a:r>
              <a:rPr lang="en-US" altLang="ko-KR" dirty="0"/>
              <a:t>/</a:t>
            </a:r>
            <a:r>
              <a:rPr lang="ko-KR" altLang="en-US" dirty="0"/>
              <a:t>inspection processes and step-by-step verification processes are included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Additional features include </a:t>
            </a:r>
            <a:r>
              <a:rPr lang="ko-KR" altLang="en-US" dirty="0" err="1"/>
              <a:t>reporting tools</a:t>
            </a:r>
            <a:r>
              <a:rPr lang="ko-KR" altLang="en-US" dirty="0"/>
              <a:t> for record issuance database </a:t>
            </a:r>
            <a:r>
              <a:rPr lang="ko-KR" altLang="en-US" dirty="0" err="1"/>
              <a:t>security module</a:t>
            </a:r>
            <a:r>
              <a:rPr lang="ko-KR" altLang="en-US" dirty="0"/>
              <a:t> application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DA</a:t>
            </a:r>
            <a:r>
              <a:rPr lang="ko-KR" altLang="en-US" dirty="0"/>
              <a:t>part </a:t>
            </a:r>
            <a:r>
              <a:rPr lang="ko-KR" altLang="en-US" dirty="0" err="1"/>
              <a:t>design, etc.</a:t>
            </a:r>
            <a:r>
              <a:rPr lang="ko-KR" altLang="en-US" dirty="0"/>
              <a:t/>
            </a:r>
            <a:r>
              <a:rPr lang="en-US" altLang="ko-KR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Service Provider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Client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Korea Foundation of Nuclear Safety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2020.12~2021.08</a:t>
            </a:r>
            <a:r>
              <a:rPr lang="en-US" altLang="ko-KR" sz="12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Overall Development Management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e-Government Framework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(</a:t>
            </a:r>
            <a:r>
              <a:rPr lang="en-US" altLang="ko-KR" sz="1200" b="1" i="0" dirty="0" err="1">
                <a:effectLst/>
                <a:latin typeface="Pretendard Medium" panose="02000603000000020004" pitchFamily="2" charset="-127"/>
              </a:rPr>
              <a:t>egov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 3.9),</a:t>
            </a:r>
            <a:br>
              <a:rPr lang="en-US" altLang="ko-KR" sz="1200" b="1" i="0" dirty="0">
                <a:effectLst/>
                <a:latin typeface="Pretendard Medium" panose="02000603000000020004" pitchFamily="2" charset="-127"/>
              </a:rPr>
            </a:b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Java 11 (with spring)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13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Guide U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GuideU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AA3E4E63-3DFA-E75E-E8A5-8F447E9F6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6BB9958D-1409-CF41-153F-A0EE061621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5" cy="531614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GUI/application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9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Video </a:t>
            </a:r>
            <a:r>
              <a:rPr lang="ko-KR" altLang="en-US" dirty="0" err="1"/>
              <a:t>Dating</a:t>
            </a:r>
            <a:r>
              <a:rPr lang="ko-KR" altLang="en-US" dirty="0"/>
              <a:t> </a:t>
            </a:r>
            <a:r>
              <a:rPr lang="en-US" altLang="ko-KR" dirty="0"/>
              <a:t>App </a:t>
            </a:r>
            <a:br>
              <a:rPr lang="en-US" altLang="ko-KR" dirty="0"/>
            </a:br>
            <a:r>
              <a:rPr lang="en-US" altLang="ko-KR" dirty="0"/>
              <a:t>“</a:t>
            </a:r>
            <a:r>
              <a:rPr lang="ko-KR" altLang="en-US" dirty="0" err="1"/>
              <a:t>SimkungTalk</a:t>
            </a:r>
            <a:r>
              <a:rPr lang="ko-KR" altLang="en-US" dirty="0"/>
              <a:t>”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㈜</a:t>
            </a:r>
            <a:r>
              <a:rPr lang="ko-KR" altLang="en-US" dirty="0" err="1"/>
              <a:t>TOSKY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Dating app</a:t>
            </a:r>
            <a:r>
              <a:rPr lang="ko-KR" altLang="en-US" dirty="0"/>
              <a:t> market demand increased, so an in-house service was prepared and launched</a:t>
            </a:r>
            <a:r>
              <a:rPr lang="en-US" altLang="ko-KR" dirty="0"/>
              <a:t>. </a:t>
            </a:r>
          </a:p>
          <a:p>
            <a:r>
              <a:rPr lang="en-US" altLang="ko-KR" dirty="0" err="1"/>
              <a:t>webRTC</a:t>
            </a:r>
            <a:r>
              <a:rPr lang="en-US" altLang="ko-KR" dirty="0"/>
              <a:t> </a:t>
            </a:r>
            <a:r>
              <a:rPr lang="ko-KR" altLang="en-US" dirty="0"/>
              <a:t>-based libraries were compared and analyzed to select </a:t>
            </a:r>
            <a:br>
              <a:rPr lang="en-US" altLang="ko-KR" dirty="0"/>
            </a:br>
            <a:r>
              <a:rPr lang="ko-KR" altLang="en-US" dirty="0" err="1"/>
              <a:t>Remote</a:t>
            </a:r>
            <a:r>
              <a:rPr lang="ko-KR" altLang="en-US" dirty="0"/>
              <a:t> Monster's library </a:t>
            </a:r>
            <a:r>
              <a:rPr lang="ko-KR" altLang="en-US" dirty="0" err="1"/>
              <a:t>for service delivery</a:t>
            </a:r>
            <a:r>
              <a:rPr lang="ko-KR" altLang="en-US" dirty="0"/>
              <a:t> with internal </a:t>
            </a:r>
            <a:r>
              <a:rPr lang="ko-KR" altLang="en-US" dirty="0" err="1"/>
              <a:t>configuration</a:t>
            </a:r>
            <a:r>
              <a:rPr lang="ko-KR" altLang="en-US" dirty="0"/>
              <a:t> leveraging </a:t>
            </a:r>
            <a:br>
              <a:rPr lang="en-US" altLang="ko-KR" dirty="0"/>
            </a:br>
            <a:r>
              <a:rPr lang="ko-KR" altLang="en-US" dirty="0" err="1"/>
              <a:t>SimkungTalk's</a:t>
            </a:r>
            <a:r>
              <a:rPr lang="ko-KR" altLang="en-US" dirty="0"/>
              <a:t> </a:t>
            </a:r>
            <a:r>
              <a:rPr lang="ko-KR" altLang="en-US" dirty="0" err="1"/>
              <a:t>technical specifications</a:t>
            </a:r>
            <a:r>
              <a:rPr lang="ko-KR" altLang="en-US" dirty="0"/>
              <a:t> actively utilizing open source</a:t>
            </a:r>
            <a:r>
              <a:rPr lang="en-US" altLang="ko-KR" dirty="0"/>
              <a:t>.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0312" y="1864676"/>
            <a:ext cx="8006433" cy="500402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Service Provider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Client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TOSKY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2021.01~2022.01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Planning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Deployment Component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Development Environment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Java,turn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/stun/ice server ,sip </a:t>
            </a:r>
            <a:br>
              <a:rPr lang="en-US" altLang="ko-KR" sz="1200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</a:b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9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Cardio</a:t>
            </a:r>
            <a:br>
              <a:rPr lang="en-US" altLang="ko-KR" dirty="0"/>
            </a:br>
            <a:r>
              <a:rPr lang="en-US" altLang="ko-KR" dirty="0"/>
              <a:t>(CARDIO)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Key</a:t>
            </a:r>
            <a:r>
              <a:rPr lang="en-US" altLang="ko-KR" dirty="0"/>
              <a:t>)</a:t>
            </a:r>
            <a:r>
              <a:rPr lang="ko-KR" altLang="en-US" dirty="0" err="1"/>
              <a:t>Cardio Health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CC63FC5A-0AB0-3880-1029-82E9FCD4E8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471" y="2397550"/>
            <a:ext cx="5961528" cy="447114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2022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GUI/application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85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D67D1-57C9-3E95-6533-90DD72F70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3A5AB0E-739B-89FF-E5E1-1A970B3D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735965"/>
            <a:ext cx="2540635" cy="109918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>
                <a:solidFill>
                  <a:schemeClr val="accent5"/>
                </a:solidFill>
              </a:rPr>
              <a:t>AI</a:t>
            </a:r>
            <a:r>
              <a:rPr lang="ko-KR" altLang="en-US" dirty="0"/>
              <a:t>-based</a:t>
            </a:r>
            <a:br>
              <a:rPr lang="ko-KR" altLang="en-US" dirty="0"/>
            </a:br>
            <a:r>
              <a:rPr lang="ko-KR" altLang="en-US" dirty="0"/>
              <a:t>Knowledge Services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A089CA8-2C20-540E-0FCE-C66E7DE6D9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36195"/>
            <a:ext cx="4693920" cy="393065"/>
          </a:xfrm>
        </p:spPr>
        <p:txBody>
          <a:bodyPr/>
          <a:lstStyle/>
          <a:p>
            <a:r>
              <a:rPr lang="ko-KR" altLang="en-US" dirty="0" err="1"/>
              <a:t>TOSKY</a:t>
            </a:r>
            <a:r>
              <a:rPr lang="ko-KR" altLang="en-US" dirty="0"/>
              <a:t> Business Strategy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2EA4C943-9A38-E46B-A45F-66F57732F187}"/>
              </a:ext>
            </a:extLst>
          </p:cNvPr>
          <p:cNvSpPr txBox="1">
            <a:spLocks/>
          </p:cNvSpPr>
          <p:nvPr/>
        </p:nvSpPr>
        <p:spPr>
          <a:xfrm>
            <a:off x="2804160" y="735965"/>
            <a:ext cx="6848475" cy="10985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Key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Data Analysis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(Data Analysis),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Machine Learning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en-US" altLang="ko-KR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ML,Vision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etc.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Natural Language Processing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(NLP)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other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cutting-edge technologies to provide optimal solutions across various industries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promoting client business growth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enhancing competitiveness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53D53-0803-FDD3-77FE-1B2BAAE38B36}"/>
              </a:ext>
            </a:extLst>
          </p:cNvPr>
          <p:cNvSpPr txBox="1"/>
          <p:nvPr/>
        </p:nvSpPr>
        <p:spPr>
          <a:xfrm>
            <a:off x="467995" y="3542665"/>
            <a:ext cx="2774950" cy="40513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Data Analysis &amp; Insights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ED82078B-5E27-60CD-37F8-227426CBE8C0}"/>
              </a:ext>
            </a:extLst>
          </p:cNvPr>
          <p:cNvCxnSpPr>
            <a:cxnSpLocks/>
          </p:cNvCxnSpPr>
          <p:nvPr/>
        </p:nvCxnSpPr>
        <p:spPr>
          <a:xfrm>
            <a:off x="1319530" y="3051175"/>
            <a:ext cx="1923415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93C713-2464-242A-5145-3D581750ECF3}"/>
              </a:ext>
            </a:extLst>
          </p:cNvPr>
          <p:cNvSpPr txBox="1"/>
          <p:nvPr/>
        </p:nvSpPr>
        <p:spPr>
          <a:xfrm>
            <a:off x="3565525" y="3556000"/>
            <a:ext cx="2774950" cy="40513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Predictive Modeling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6A87285C-8ACC-6448-4776-F0749755B8F9}"/>
              </a:ext>
            </a:extLst>
          </p:cNvPr>
          <p:cNvCxnSpPr>
            <a:cxnSpLocks/>
          </p:cNvCxnSpPr>
          <p:nvPr/>
        </p:nvCxnSpPr>
        <p:spPr>
          <a:xfrm>
            <a:off x="4417060" y="3051175"/>
            <a:ext cx="1923415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FE5BE3-4B98-84F9-98D4-4F95DE7921C6}"/>
              </a:ext>
            </a:extLst>
          </p:cNvPr>
          <p:cNvSpPr txBox="1"/>
          <p:nvPr/>
        </p:nvSpPr>
        <p:spPr>
          <a:xfrm>
            <a:off x="6663055" y="3556000"/>
            <a:ext cx="2774950" cy="40513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Customized AI Solution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0B920AD-4B80-3605-11A1-862BB8BFDA97}"/>
              </a:ext>
            </a:extLst>
          </p:cNvPr>
          <p:cNvCxnSpPr>
            <a:cxnSpLocks/>
          </p:cNvCxnSpPr>
          <p:nvPr/>
        </p:nvCxnSpPr>
        <p:spPr>
          <a:xfrm>
            <a:off x="7514590" y="3051175"/>
            <a:ext cx="1923415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13D463A-77F7-83A8-E6B0-AB56AF7461F6}"/>
              </a:ext>
            </a:extLst>
          </p:cNvPr>
          <p:cNvSpPr txBox="1"/>
          <p:nvPr/>
        </p:nvSpPr>
        <p:spPr>
          <a:xfrm>
            <a:off x="467995" y="3961130"/>
            <a:ext cx="2774950" cy="175958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Client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Big Data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systematically analyzed to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Business Insights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derive insights and support clients in making accurate and swift decisions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/>
          <p:cNvSpPr txBox="1">
            <a:spLocks/>
          </p:cNvSpPr>
          <p:nvPr/>
        </p:nvSpPr>
        <p:spPr>
          <a:xfrm>
            <a:off x="3565525" y="3950335"/>
            <a:ext cx="2775585" cy="176022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Machin Learning Algorithm</a:t>
            </a:r>
            <a:r>
              <a:rPr lang="ko-KR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 to analyze market trends</a:t>
            </a: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, </a:t>
            </a:r>
            <a:r>
              <a:rPr lang="ko-KR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demand forecasting, and various business prediction models to identify and manage business risks proactively</a:t>
            </a: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.</a:t>
            </a:r>
            <a:endParaRPr lang="ko-KR" altLang="en-US" sz="900">
              <a:solidFill>
                <a:schemeClr val="tx1">
                  <a:lumMod val="75000"/>
                  <a:lumOff val="25000"/>
                </a:schemeClr>
              </a:solidFill>
              <a:latin typeface="Pretendard Light" charset="0"/>
              <a:ea typeface="Pretendard Light" charset="0"/>
              <a:cs typeface="Pretendard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8637D1-C324-5164-C6DC-2942838A822B}"/>
              </a:ext>
            </a:extLst>
          </p:cNvPr>
          <p:cNvSpPr txBox="1"/>
          <p:nvPr/>
        </p:nvSpPr>
        <p:spPr>
          <a:xfrm>
            <a:off x="6663055" y="3974465"/>
            <a:ext cx="2774950" cy="175958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Customized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-based solutions are designed and implemented to maximize workflow efficiency and reduce costs for clients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pic>
        <p:nvPicPr>
          <p:cNvPr id="8" name="그래픽 7" descr="C:/Users/skjkj/AppData/Roaming/PolarisOffice/ETemp/20852_21819112/image15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95" y="2859405"/>
            <a:ext cx="367665" cy="367665"/>
          </a:xfrm>
          <a:prstGeom prst="rect">
            <a:avLst/>
          </a:prstGeom>
          <a:noFill/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E11DA857-035D-A4E3-9E20-D8ECE0BC6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5525" y="2826385"/>
            <a:ext cx="433070" cy="433070"/>
          </a:xfrm>
          <a:prstGeom prst="rect">
            <a:avLst/>
          </a:prstGeom>
        </p:spPr>
      </p:pic>
      <p:sp>
        <p:nvSpPr>
          <p:cNvPr id="18" name="AutoShape 2">
            <a:extLst>
              <a:ext uri="{FF2B5EF4-FFF2-40B4-BE49-F238E27FC236}">
                <a16:creationId xmlns:a16="http://schemas.microsoft.com/office/drawing/2014/main" id="{57FE3D30-8B6F-AAD6-3A55-D9DFF1CE23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38625" y="271462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" name="그래픽 19" descr="C:/Users/skjkj/AppData/Roaming/PolarisOffice/ETemp/20852_21819112/image19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630" y="2810510"/>
            <a:ext cx="464820" cy="464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789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</a:t>
            </a:r>
            <a:r>
              <a:rPr lang="ko-KR" altLang="en-US" dirty="0" err="1"/>
              <a:t>Object Collection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(LG </a:t>
            </a:r>
            <a:r>
              <a:rPr lang="en-US" altLang="ko-KR" dirty="0" err="1"/>
              <a:t>Objet</a:t>
            </a:r>
            <a:r>
              <a:rPr lang="en-US" altLang="ko-KR" dirty="0"/>
              <a:t> Collection)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Electronics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FCED2381-DB7A-AF73-C6CE-385CEC0453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2021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PC, Mobile 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89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Real</a:t>
            </a:r>
            <a:r>
              <a:rPr lang="ko-KR" altLang="en-US" dirty="0"/>
              <a:t> Buy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Pipublic</a:t>
            </a:r>
            <a:r>
              <a:rPr lang="ko-KR" altLang="en-US" dirty="0"/>
              <a:t> </a:t>
            </a:r>
            <a:r>
              <a:rPr lang="en-US" altLang="ko-KR" dirty="0"/>
              <a:t>(PIPER BLEAK)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1442F35-030C-C8BA-B289-EEC4803737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2021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PC, Mobile 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69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Kikiruki</a:t>
            </a:r>
            <a:r>
              <a:rPr lang="ko-KR" altLang="en-US" dirty="0"/>
              <a:t> App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kikirookie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AE6E6F64-69A8-CDAD-4CF4-1FD465F8E0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3B8AB767-2ADB-F6D7-CD5D-D5471F5358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2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App GUI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78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CJ </a:t>
            </a:r>
            <a:r>
              <a:rPr lang="ko-KR" altLang="en-US" dirty="0" err="1"/>
              <a:t>Viewing</a:t>
            </a:r>
            <a:br>
              <a:rPr lang="en-US" altLang="ko-KR" dirty="0"/>
            </a:br>
            <a:r>
              <a:rPr lang="en-US" altLang="ko-KR" dirty="0"/>
              <a:t>(CJ Viewing)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68EB5F75-ACD6-3109-F9AC-4D5032C5E4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70DFDE23-96BC-33CD-63AC-6D613A853D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App GUI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90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Caesar</a:t>
            </a:r>
            <a:br>
              <a:rPr lang="en-US" altLang="ko-KR" dirty="0"/>
            </a:br>
            <a:r>
              <a:rPr lang="en-US" altLang="ko-KR" dirty="0"/>
              <a:t>(CESAR)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85A56FC3-6799-1E14-318D-895949746D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0F95DEC0-5251-A8DF-B086-ACC5DB01E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promotion</a:t>
            </a:r>
            <a:b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</a:b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 / GUI Guide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16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Sulwhasoo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Sulwhasoo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8DBA1318-B5D2-C338-D8D6-E6040F776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0E8E0F2B-D14B-89D3-4937-293C2CC2B2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DID / SCREEN</a:t>
            </a:r>
            <a:b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</a:b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 / GUI Guide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407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iNature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Natural Model Project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ENATURE 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A587876-D3A3-1FA8-BE55-244CD3FA84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28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VSL </a:t>
            </a:r>
            <a:br>
              <a:rPr lang="en-US" altLang="ko-KR" dirty="0"/>
            </a:br>
            <a:r>
              <a:rPr lang="ko-KR" altLang="en-US" dirty="0"/>
              <a:t>Health Supplement Shopping Mall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VSL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60DEB1D8-BDD6-5A10-09C7-760DD519E0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27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BS</a:t>
            </a:r>
            <a:r>
              <a:rPr lang="ko-KR" altLang="en-US" dirty="0"/>
              <a:t>Capital </a:t>
            </a:r>
            <a:br>
              <a:rPr lang="en-US" altLang="ko-KR" dirty="0"/>
            </a:br>
            <a:r>
              <a:rPr lang="ko-KR" altLang="en-US" dirty="0"/>
              <a:t>Mobile </a:t>
            </a:r>
            <a:r>
              <a:rPr lang="ko-KR" altLang="en-US" dirty="0" err="1"/>
              <a:t>Branch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BS</a:t>
            </a:r>
            <a:r>
              <a:rPr lang="ko-KR" altLang="en-US" dirty="0"/>
              <a:t>Capital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BS</a:t>
            </a:r>
            <a:r>
              <a:rPr lang="ko-KR" altLang="en-US" dirty="0"/>
              <a:t>Capital mobile subscription system for </a:t>
            </a:r>
            <a:br>
              <a:rPr lang="en-US" altLang="ko-KR" dirty="0"/>
            </a:br>
            <a:r>
              <a:rPr lang="ko-KR" altLang="en-US" dirty="0"/>
              <a:t>product subscription</a:t>
            </a:r>
            <a:r>
              <a:rPr lang="en-US" altLang="ko-KR" dirty="0"/>
              <a:t>, PDF </a:t>
            </a:r>
            <a:r>
              <a:rPr lang="ko-KR" altLang="en-US" dirty="0"/>
              <a:t>form filling</a:t>
            </a:r>
            <a:r>
              <a:rPr lang="en-US" altLang="ko-KR" dirty="0"/>
              <a:t>, </a:t>
            </a:r>
            <a:r>
              <a:rPr lang="ko-KR" altLang="en-US" dirty="0"/>
              <a:t>billing document capture and other functions as a mobile electronic subscription application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2013.05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iPad Application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200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Choi Chang-ho's</a:t>
            </a:r>
            <a:br>
              <a:rPr lang="en-US" altLang="ko-KR" dirty="0"/>
            </a:br>
            <a:r>
              <a:rPr lang="en-US" altLang="ko-KR" dirty="0"/>
              <a:t>HEALING TIME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Sketch Lab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A mobile psychological test application by Dr. Choi Chang-ho and </a:t>
            </a:r>
            <a:r>
              <a:rPr lang="ko-KR" altLang="en-US" dirty="0" err="1"/>
              <a:t>Sketch Lab</a:t>
            </a:r>
            <a:r>
              <a:rPr lang="ko-KR" altLang="en-US" dirty="0"/>
              <a:t/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71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48E76-351A-7C85-345B-210708F1C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AB23DF9A-2A06-9663-97FD-2B1154DB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/>
              <a:t>AWS</a:t>
            </a:r>
            <a:r>
              <a:rPr lang="ko-KR" altLang="en-US" dirty="0"/>
              <a:t> jointly conducted with</a:t>
            </a:r>
            <a:br>
              <a:rPr lang="ko-KR" altLang="en-US" dirty="0"/>
            </a:br>
            <a:r>
              <a:rPr lang="en-US" altLang="ko-KR" dirty="0">
                <a:solidFill>
                  <a:schemeClr val="accent5"/>
                </a:solidFill>
              </a:rPr>
              <a:t>LPM</a:t>
            </a:r>
            <a:r>
              <a:rPr lang="en-US" altLang="ko-KR" dirty="0"/>
              <a:t> </a:t>
            </a:r>
            <a:r>
              <a:rPr lang="ko-KR" altLang="en-US" dirty="0"/>
              <a:t>Process 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ADAAD0E-EEA4-EB29-4E6E-EDF86CB58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TOSKY</a:t>
            </a:r>
            <a:r>
              <a:rPr lang="ko-KR" altLang="en-US" dirty="0"/>
              <a:t> Business Strategy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BA4C87C3-4861-DAF8-D8D2-556883AA8699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Key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AWS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In collaboration with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LPM (Lean Portfolio Management)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processes are introduced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strategic alignment with client business objectives through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management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b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</a:b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enabling efficient resource allocation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risk minimization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performance maximization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3A924-86C6-72BB-2441-EBE18EC33AD5}"/>
              </a:ext>
            </a:extLst>
          </p:cNvPr>
          <p:cNvSpPr txBox="1"/>
          <p:nvPr/>
        </p:nvSpPr>
        <p:spPr>
          <a:xfrm>
            <a:off x="468190" y="3542681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Portfolio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Strategy Development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0CB65436-5277-CAC5-CE94-6B06BC67DDD0}"/>
              </a:ext>
            </a:extLst>
          </p:cNvPr>
          <p:cNvCxnSpPr>
            <a:cxnSpLocks/>
          </p:cNvCxnSpPr>
          <p:nvPr/>
        </p:nvCxnSpPr>
        <p:spPr>
          <a:xfrm>
            <a:off x="1101088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2D707F-42D2-6874-460B-D45D24F1AD6D}"/>
              </a:ext>
            </a:extLst>
          </p:cNvPr>
          <p:cNvSpPr txBox="1"/>
          <p:nvPr/>
        </p:nvSpPr>
        <p:spPr>
          <a:xfrm>
            <a:off x="2770504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Project Priority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Decision-Making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2210C690-D79D-9990-4971-0F670B71ECF4}"/>
              </a:ext>
            </a:extLst>
          </p:cNvPr>
          <p:cNvCxnSpPr>
            <a:cxnSpLocks/>
          </p:cNvCxnSpPr>
          <p:nvPr/>
        </p:nvCxnSpPr>
        <p:spPr>
          <a:xfrm>
            <a:off x="3403402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776121-17C7-4813-F7D4-0CB88C6DCE49}"/>
              </a:ext>
            </a:extLst>
          </p:cNvPr>
          <p:cNvSpPr txBox="1"/>
          <p:nvPr/>
        </p:nvSpPr>
        <p:spPr>
          <a:xfrm>
            <a:off x="5072818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Performance Measurement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499EBC7-5084-B28E-871D-F8C4E2250090}"/>
              </a:ext>
            </a:extLst>
          </p:cNvPr>
          <p:cNvCxnSpPr>
            <a:cxnSpLocks/>
          </p:cNvCxnSpPr>
          <p:nvPr/>
        </p:nvCxnSpPr>
        <p:spPr>
          <a:xfrm>
            <a:off x="5705716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C03262-E727-CDDC-C16E-23670E01218D}"/>
              </a:ext>
            </a:extLst>
          </p:cNvPr>
          <p:cNvSpPr txBox="1"/>
          <p:nvPr/>
        </p:nvSpPr>
        <p:spPr>
          <a:xfrm>
            <a:off x="7375133" y="3569323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Training &amp; Workshop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2F4F7B91-1DEC-9156-4A5E-58C266CCFF79}"/>
              </a:ext>
            </a:extLst>
          </p:cNvPr>
          <p:cNvCxnSpPr>
            <a:cxnSpLocks/>
          </p:cNvCxnSpPr>
          <p:nvPr/>
        </p:nvCxnSpPr>
        <p:spPr>
          <a:xfrm>
            <a:off x="8008031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FBE7BC-E9A3-6307-4579-AE82EFD532C5}"/>
              </a:ext>
            </a:extLst>
          </p:cNvPr>
          <p:cNvSpPr txBox="1"/>
          <p:nvPr/>
        </p:nvSpPr>
        <p:spPr>
          <a:xfrm>
            <a:off x="468190" y="3961160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Establishing strategies aligned with corporate vision and goals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selecting and managing projects and programs aligned with long-term corporate direction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989C38-7269-279D-3425-2DB190270C3B}"/>
              </a:ext>
            </a:extLst>
          </p:cNvPr>
          <p:cNvSpPr txBox="1"/>
          <p:nvPr/>
        </p:nvSpPr>
        <p:spPr>
          <a:xfrm>
            <a:off x="2770504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Evaluating project importance and value to set priorities and allocate resources effectively, focusing on the most critical projects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8607A8-45C9-98B2-EC8B-078FA4AF1AE8}"/>
              </a:ext>
            </a:extLst>
          </p:cNvPr>
          <p:cNvSpPr txBox="1"/>
          <p:nvPr/>
        </p:nvSpPr>
        <p:spPr>
          <a:xfrm>
            <a:off x="5072818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Through continuous monitoring and analysis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Performance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measurement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Management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improvement, evaluating project progress through performance indicators and taking swift corrective actions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2C81F-1895-DA1A-FD48-58A6A0125FAF}"/>
              </a:ext>
            </a:extLst>
          </p:cNvPr>
          <p:cNvSpPr txBox="1"/>
          <p:nvPr/>
        </p:nvSpPr>
        <p:spPr>
          <a:xfrm>
            <a:off x="7375133" y="3987802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AWS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Based on specialized expertise in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Lean Portfolio Management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providing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Training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Workshop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to enable efficient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management techniques to be acquired and applied within the organization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E1DCEF8-7430-A9AD-1184-B5DB29031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190" y="2836500"/>
            <a:ext cx="391995" cy="391995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64EB1BBC-19A7-1BD8-8154-6E7A7EDFF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776" y="2799410"/>
            <a:ext cx="466174" cy="466174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F53FD23F-848A-1821-7608-76398CCEA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72819" y="2799410"/>
            <a:ext cx="466174" cy="466174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E9E63375-439D-3029-5DEF-68AD4A95E1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75133" y="2830579"/>
            <a:ext cx="403837" cy="4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70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KDB </a:t>
            </a:r>
            <a:br>
              <a:rPr lang="en-US" altLang="ko-KR" dirty="0"/>
            </a:br>
            <a:r>
              <a:rPr lang="en-US" altLang="ko-KR" dirty="0"/>
              <a:t>Moving Branch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KDB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KDB </a:t>
            </a:r>
            <a:r>
              <a:rPr lang="ko-KR" altLang="en-US" dirty="0"/>
              <a:t>A mobile application for opening Daewoo Securities accounts</a:t>
            </a:r>
            <a:r>
              <a:rPr lang="en-US" altLang="ko-KR" dirty="0"/>
              <a:t>, </a:t>
            </a:r>
            <a:r>
              <a:rPr lang="ko-KR" altLang="en-US" dirty="0"/>
              <a:t>and making agreements via mobile </a:t>
            </a:r>
            <a:r>
              <a:rPr lang="en-US" altLang="ko-KR" dirty="0"/>
              <a:t>Application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2013.04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Mobile </a:t>
            </a: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Application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28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KERIS </a:t>
            </a:r>
            <a:br>
              <a:rPr lang="en-US" altLang="ko-KR" dirty="0"/>
            </a:br>
            <a:r>
              <a:rPr lang="en-US" altLang="ko-KR" dirty="0"/>
              <a:t>Education application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KERIS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A mobile application for digital textbook pilot project enabling curriculum study via smartphone </a:t>
            </a:r>
            <a:r>
              <a:rPr lang="en-US" altLang="ko-KR" dirty="0"/>
              <a:t>Application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879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KTH</a:t>
            </a:r>
            <a:br>
              <a:rPr lang="en-US" altLang="ko-KR" dirty="0"/>
            </a:br>
            <a:r>
              <a:rPr lang="en-US" altLang="ko-KR" dirty="0"/>
              <a:t>Smart Baseball </a:t>
            </a:r>
            <a:br>
              <a:rPr lang="en-US" altLang="ko-KR" dirty="0"/>
            </a:br>
            <a:r>
              <a:rPr lang="en-US" altLang="ko-KR" dirty="0"/>
              <a:t>broadcasting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KTH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2013 </a:t>
            </a:r>
            <a:r>
              <a:rPr lang="ko-KR" altLang="en-US" dirty="0"/>
              <a:t>Professional baseball broadcast service </a:t>
            </a:r>
            <a:r>
              <a:rPr lang="en-US" altLang="ko-KR" dirty="0" err="1"/>
              <a:t>OlleTV</a:t>
            </a:r>
            <a:r>
              <a:rPr lang="ko-KR" altLang="en-US" dirty="0"/>
              <a:t>serviced via</a:t>
            </a:r>
            <a:r>
              <a:rPr lang="en-US" altLang="ko-KR" dirty="0"/>
              <a:t>, Application </a:t>
            </a:r>
            <a:r>
              <a:rPr lang="ko-KR" altLang="en-US" dirty="0"/>
              <a:t>within </a:t>
            </a:r>
            <a:br>
              <a:rPr lang="en-US" altLang="ko-KR" dirty="0"/>
            </a:br>
            <a:r>
              <a:rPr lang="ko-KR" altLang="en-US" dirty="0"/>
              <a:t>a hybrid application running on mobile web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2013.07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iPhone/iPad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92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KT </a:t>
            </a:r>
            <a:r>
              <a:rPr lang="en-US" altLang="ko-KR" dirty="0" err="1"/>
              <a:t>Olleh</a:t>
            </a:r>
            <a:r>
              <a:rPr lang="en-US" altLang="ko-KR" dirty="0"/>
              <a:t> TV </a:t>
            </a:r>
            <a:br>
              <a:rPr lang="en-US" altLang="ko-KR" dirty="0"/>
            </a:br>
            <a:r>
              <a:rPr lang="en-US" altLang="ko-KR" dirty="0"/>
              <a:t>Now Smart Basketball </a:t>
            </a:r>
            <a:r>
              <a:rPr lang="en-US" altLang="ko-KR" dirty="0" err="1"/>
              <a:t>broadcating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KT </a:t>
            </a:r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2014 </a:t>
            </a:r>
            <a:r>
              <a:rPr lang="ko-KR" altLang="en-US" dirty="0"/>
              <a:t>Professional basketball broadcast service </a:t>
            </a:r>
            <a:r>
              <a:rPr lang="en-US" altLang="ko-KR" dirty="0" err="1"/>
              <a:t>OlleTV</a:t>
            </a:r>
            <a:r>
              <a:rPr lang="ko-KR" altLang="en-US" dirty="0"/>
              <a:t>serviced via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a hybrid application running on mobile web within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2013.07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iPhone/iPad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59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GICOMS </a:t>
            </a:r>
            <a:br>
              <a:rPr lang="en-US" altLang="ko-KR" dirty="0"/>
            </a:br>
            <a:r>
              <a:rPr lang="ko-KR" altLang="en-US" dirty="0"/>
              <a:t>Maritime Safety Comprehensive Information System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GICOMS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Ministry of Oceans and Fisheries </a:t>
            </a:r>
            <a:r>
              <a:rPr lang="en-US" altLang="ko-KR" dirty="0"/>
              <a:t>GICOMS </a:t>
            </a:r>
            <a:r>
              <a:rPr lang="ko-KR" altLang="en-US" dirty="0"/>
              <a:t>mobile migration project for </a:t>
            </a:r>
            <a:br>
              <a:rPr lang="en-US" altLang="ko-KR" dirty="0"/>
            </a:br>
            <a:r>
              <a:rPr lang="ko-KR" altLang="en-US" dirty="0"/>
              <a:t>vessels</a:t>
            </a:r>
            <a:r>
              <a:rPr lang="en-US" altLang="ko-KR" dirty="0"/>
              <a:t>, </a:t>
            </a:r>
            <a:r>
              <a:rPr lang="ko-KR" altLang="en-US" dirty="0"/>
              <a:t>and shipping companies can be searched</a:t>
            </a:r>
            <a:r>
              <a:rPr lang="en-US" altLang="ko-KR" dirty="0"/>
              <a:t>, </a:t>
            </a:r>
            <a:r>
              <a:rPr lang="ko-KR" altLang="en-US" dirty="0"/>
              <a:t>global weather and piracy information </a:t>
            </a:r>
            <a:br>
              <a:rPr lang="en-US" altLang="ko-KR" dirty="0"/>
            </a:br>
            <a:r>
              <a:rPr lang="ko-KR" altLang="en-US" dirty="0"/>
              <a:t>can be viewed via mobile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2013.09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25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MINI MONEY </a:t>
            </a:r>
            <a:br>
              <a:rPr lang="en-US" altLang="ko-KR" dirty="0"/>
            </a:br>
            <a:r>
              <a:rPr lang="ko-KR" altLang="en-US" dirty="0" err="1"/>
              <a:t>Mini Money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GICOMS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Money-earning </a:t>
            </a:r>
            <a:r>
              <a:rPr lang="en-US" altLang="ko-KR" dirty="0"/>
              <a:t>Application </a:t>
            </a:r>
            <a:r>
              <a:rPr lang="ko-KR" altLang="en-US" dirty="0" err="1"/>
              <a:t>Mini Money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An app that earns points by watching ads </a:t>
            </a:r>
            <a:r>
              <a:rPr lang="en-US" altLang="ko-KR" dirty="0"/>
              <a:t>Reward Service </a:t>
            </a:r>
            <a:r>
              <a:rPr lang="ko-KR" altLang="en-US" dirty="0"/>
              <a:t/>
            </a:r>
            <a:r>
              <a:rPr lang="en-US" altLang="ko-KR" dirty="0"/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2013.09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379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MUV </a:t>
            </a:r>
            <a:r>
              <a:rPr lang="ko-KR" altLang="en-US" dirty="0" err="1"/>
              <a:t>Danal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MUV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Danal</a:t>
            </a:r>
            <a:r>
              <a:rPr lang="ko-KR" altLang="en-US" dirty="0"/>
              <a:t> Entertainment </a:t>
            </a:r>
            <a:r>
              <a:rPr lang="en-US" altLang="ko-KR" dirty="0" err="1"/>
              <a:t>Muv</a:t>
            </a:r>
            <a:r>
              <a:rPr lang="en-US" altLang="ko-KR" dirty="0"/>
              <a:t> </a:t>
            </a:r>
            <a:r>
              <a:rPr lang="ko-KR" altLang="en-US" dirty="0"/>
              <a:t>Music App</a:t>
            </a:r>
            <a:br>
              <a:rPr lang="ko-KR" altLang="en-US" dirty="0"/>
            </a:br>
            <a:r>
              <a:rPr lang="ko-KR" altLang="en-US" dirty="0"/>
              <a:t>Purchase music</a:t>
            </a:r>
            <a:r>
              <a:rPr lang="en-US" altLang="ko-KR" dirty="0"/>
              <a:t>, </a:t>
            </a:r>
            <a:r>
              <a:rPr lang="ko-KR" altLang="en-US" dirty="0"/>
              <a:t>and apply for parties and concerts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The </a:t>
            </a:r>
            <a:r>
              <a:rPr lang="en-US" altLang="ko-KR" dirty="0"/>
              <a:t>App</a:t>
            </a:r>
            <a:r>
              <a:rPr lang="ko-KR" altLang="en-US" dirty="0"/>
              <a:t>Group chat and individual chat features similar to KakaoTalk messenger were developed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21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2013.12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629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CERGEM </a:t>
            </a:r>
            <a:br>
              <a:rPr lang="en-US" altLang="ko-KR" dirty="0"/>
            </a:br>
            <a:r>
              <a:rPr lang="en-US" altLang="ko-KR" dirty="0" err="1"/>
              <a:t>Cellupedic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CERGEM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Korea's leading medical device company </a:t>
            </a:r>
            <a:r>
              <a:rPr lang="ko-KR" altLang="en-US" dirty="0" err="1"/>
              <a:t>Ceragem's</a:t>
            </a:r>
            <a:r>
              <a:rPr lang="ko-KR" altLang="en-US" dirty="0"/>
              <a:t> medical devices </a:t>
            </a:r>
            <a:br>
              <a:rPr lang="en-US" altLang="ko-KR" dirty="0"/>
            </a:br>
            <a:r>
              <a:rPr lang="ko-KR" altLang="en-US" dirty="0"/>
              <a:t>controlled via mobile as a remote control replacement </a:t>
            </a:r>
            <a:r>
              <a:rPr lang="en-US" altLang="ko-KR" dirty="0"/>
              <a:t>Application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2014.01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62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Live </a:t>
            </a:r>
            <a:r>
              <a:rPr lang="en-US" altLang="ko-KR" dirty="0" err="1"/>
              <a:t>Homeshopping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Live Home Shopping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Sketch Lab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Mobile Shopping</a:t>
            </a:r>
            <a:r>
              <a:rPr lang="en-US" altLang="ko-KR" dirty="0"/>
              <a:t>, </a:t>
            </a:r>
            <a:r>
              <a:rPr lang="ko-KR" altLang="en-US" dirty="0"/>
              <a:t>Keeping pace with rapid growth, </a:t>
            </a:r>
            <a:br>
              <a:rPr lang="en-US" altLang="ko-KR" dirty="0"/>
            </a:br>
            <a:r>
              <a:rPr lang="ko-KR" altLang="en-US" dirty="0"/>
              <a:t>home shopping </a:t>
            </a:r>
            <a:r>
              <a:rPr lang="en-US" altLang="ko-KR" dirty="0"/>
              <a:t>6</a:t>
            </a:r>
            <a:r>
              <a:rPr lang="ko-KR" altLang="en-US" dirty="0"/>
              <a:t>companies partnered to </a:t>
            </a:r>
            <a:r>
              <a:rPr lang="en-US" altLang="ko-KR" dirty="0"/>
              <a:t>Live </a:t>
            </a:r>
            <a:r>
              <a:rPr lang="en-US" altLang="ko-KR" dirty="0" err="1"/>
              <a:t>Homeshopping</a:t>
            </a:r>
            <a:r>
              <a:rPr lang="en-US" altLang="ko-KR" dirty="0"/>
              <a:t> App</a:t>
            </a:r>
            <a:r>
              <a:rPr lang="ko-KR" altLang="en-US" dirty="0"/>
              <a:t>provide broadcast services via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21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2013.12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476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Samwontech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SIMS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5CB391F-B561-7E81-1F6F-D09090669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Digital recording equipment and </a:t>
            </a:r>
            <a:r>
              <a:rPr lang="en-US" altLang="ko-KR" dirty="0"/>
              <a:t>SIMS Application </a:t>
            </a:r>
            <a:r>
              <a:rPr lang="ko-KR" altLang="en-US" dirty="0"/>
              <a:t> communication with </a:t>
            </a:r>
            <a:br>
              <a:rPr lang="en-US" altLang="ko-KR" dirty="0"/>
            </a:br>
            <a:r>
              <a:rPr lang="en-US" altLang="ko-KR" dirty="0" err="1"/>
              <a:t>Wifi</a:t>
            </a:r>
            <a:r>
              <a:rPr lang="en-US" altLang="ko-KR" dirty="0"/>
              <a:t> </a:t>
            </a:r>
            <a:r>
              <a:rPr lang="ko-KR" altLang="en-US" dirty="0"/>
              <a:t>for equipment monitoring </a:t>
            </a:r>
            <a:r>
              <a:rPr lang="en-US" altLang="ko-KR" dirty="0"/>
              <a:t>Application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Period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2014.01</a:t>
            </a: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0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F3A9D-657F-5235-160B-957D5BC16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B70D183-7A32-F5EE-00E3-3351B1E9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ko-KR" altLang="en-US" dirty="0">
                <a:solidFill>
                  <a:schemeClr val="accent5"/>
                </a:solidFill>
              </a:rPr>
              <a:t>Public Projects</a:t>
            </a:r>
            <a:br>
              <a:rPr lang="ko-KR" altLang="en-US" dirty="0"/>
            </a:br>
            <a:r>
              <a:rPr lang="ko-KR" altLang="en-US" dirty="0"/>
              <a:t>Construction and Maintenance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38D64C9-37E0-4B28-4067-C6A320D985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TOSKY</a:t>
            </a:r>
            <a:r>
              <a:rPr lang="ko-KR" altLang="en-US" dirty="0"/>
              <a:t> Business Strategy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A56D2AF2-DCAE-F147-3B36-5A64004E093C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Key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To meet the specific requirements of public institutions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providing solutions with high levels of security and stability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delivering key services for digital innovation and efficiency maximization in the public sector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529A3-7B79-7860-F926-1500241C9001}"/>
              </a:ext>
            </a:extLst>
          </p:cNvPr>
          <p:cNvSpPr txBox="1"/>
          <p:nvPr/>
        </p:nvSpPr>
        <p:spPr>
          <a:xfrm>
            <a:off x="468190" y="3542681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System Integration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BDFCDD49-657A-0160-403B-C82E6336436B}"/>
              </a:ext>
            </a:extLst>
          </p:cNvPr>
          <p:cNvCxnSpPr>
            <a:cxnSpLocks/>
          </p:cNvCxnSpPr>
          <p:nvPr/>
        </p:nvCxnSpPr>
        <p:spPr>
          <a:xfrm>
            <a:off x="1101088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1C8F4F-80ED-2AF9-9D8A-4630C643EDA0}"/>
              </a:ext>
            </a:extLst>
          </p:cNvPr>
          <p:cNvSpPr txBox="1"/>
          <p:nvPr/>
        </p:nvSpPr>
        <p:spPr>
          <a:xfrm>
            <a:off x="2770504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IT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Infrastructure construction and </a:t>
            </a: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System Management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D8033D92-84D4-D798-27C5-8910F8465F23}"/>
              </a:ext>
            </a:extLst>
          </p:cNvPr>
          <p:cNvCxnSpPr>
            <a:cxnSpLocks/>
          </p:cNvCxnSpPr>
          <p:nvPr/>
        </p:nvCxnSpPr>
        <p:spPr>
          <a:xfrm>
            <a:off x="3403402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B0968B-041D-9B14-F7AF-160C9D16DED7}"/>
              </a:ext>
            </a:extLst>
          </p:cNvPr>
          <p:cNvSpPr txBox="1"/>
          <p:nvPr/>
        </p:nvSpPr>
        <p:spPr>
          <a:xfrm>
            <a:off x="5072818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Information Security Management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6CA05796-9638-1B83-6932-529E80F33C0A}"/>
              </a:ext>
            </a:extLst>
          </p:cNvPr>
          <p:cNvCxnSpPr>
            <a:cxnSpLocks/>
          </p:cNvCxnSpPr>
          <p:nvPr/>
        </p:nvCxnSpPr>
        <p:spPr>
          <a:xfrm>
            <a:off x="5705716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D45CF98-08C4-50B3-B21B-058418EA9E99}"/>
              </a:ext>
            </a:extLst>
          </p:cNvPr>
          <p:cNvSpPr txBox="1"/>
          <p:nvPr/>
        </p:nvSpPr>
        <p:spPr>
          <a:xfrm>
            <a:off x="7375133" y="3569323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IT Consulting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32FE3750-7908-8CBB-5719-2B18BB3909B4}"/>
              </a:ext>
            </a:extLst>
          </p:cNvPr>
          <p:cNvCxnSpPr>
            <a:cxnSpLocks/>
          </p:cNvCxnSpPr>
          <p:nvPr/>
        </p:nvCxnSpPr>
        <p:spPr>
          <a:xfrm>
            <a:off x="8008031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F44C278-1DCE-CAA0-D2D0-07AEDD9C0A46}"/>
              </a:ext>
            </a:extLst>
          </p:cNvPr>
          <p:cNvSpPr txBox="1"/>
          <p:nvPr/>
        </p:nvSpPr>
        <p:spPr>
          <a:xfrm>
            <a:off x="468190" y="3961160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Integrating various public institution systems to maximize operational efficiency, ensuring information consistency and accuracy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streamlining business processes and minimizing redundant work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63CCF2-037B-ED2B-9649-4C550E8EBEB2}"/>
              </a:ext>
            </a:extLst>
          </p:cNvPr>
          <p:cNvSpPr txBox="1"/>
          <p:nvPr/>
        </p:nvSpPr>
        <p:spPr>
          <a:xfrm>
            <a:off x="2770504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Public institution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infrastructure design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Construction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operation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maintenance for stable services with high-performance servers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network equipment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Cloud Service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optimal infrastructure to ensure continuity and availability of public services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5670DA-E452-6AFA-D0CC-EF5D5B7FE8AD}"/>
              </a:ext>
            </a:extLst>
          </p:cNvPr>
          <p:cNvSpPr txBox="1"/>
          <p:nvPr/>
        </p:nvSpPr>
        <p:spPr>
          <a:xfrm>
            <a:off x="5072818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Providing and managing robust security solutions to protect sensitive public institution data, applying the latest security technologies and policies to prevent data breaches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safeguarding institutions from security threats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A1A812-D087-15C4-E675-BFAA6B9E3E4B}"/>
              </a:ext>
            </a:extLst>
          </p:cNvPr>
          <p:cNvSpPr txBox="1"/>
          <p:nvPr/>
        </p:nvSpPr>
        <p:spPr>
          <a:xfrm>
            <a:off x="7375133" y="3987802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Digital transformation strategy development for public institutions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adoption of the latest technologies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and efficiency improvement advisory, supporting public institutions in establishing future-oriented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strategies based on expert insights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AC6193AA-CD0E-A975-731F-71789692D3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190" y="2826960"/>
            <a:ext cx="457200" cy="457200"/>
          </a:xfrm>
          <a:prstGeom prst="rect">
            <a:avLst/>
          </a:prstGeom>
        </p:spPr>
      </p:pic>
      <p:grpSp>
        <p:nvGrpSpPr>
          <p:cNvPr id="31" name="그래픽 17">
            <a:extLst>
              <a:ext uri="{FF2B5EF4-FFF2-40B4-BE49-F238E27FC236}">
                <a16:creationId xmlns:a16="http://schemas.microsoft.com/office/drawing/2014/main" id="{AE896409-ED93-9111-FA5E-6C716201067E}"/>
              </a:ext>
            </a:extLst>
          </p:cNvPr>
          <p:cNvGrpSpPr/>
          <p:nvPr/>
        </p:nvGrpSpPr>
        <p:grpSpPr>
          <a:xfrm>
            <a:off x="2787491" y="2855503"/>
            <a:ext cx="419103" cy="390588"/>
            <a:chOff x="2787491" y="2855503"/>
            <a:chExt cx="419103" cy="390588"/>
          </a:xfrm>
          <a:solidFill>
            <a:schemeClr val="accent5"/>
          </a:solidFill>
        </p:grpSpPr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C8F2CE6F-2989-5ABF-4032-40295029461E}"/>
                </a:ext>
              </a:extLst>
            </p:cNvPr>
            <p:cNvSpPr/>
            <p:nvPr/>
          </p:nvSpPr>
          <p:spPr>
            <a:xfrm>
              <a:off x="2953511" y="3069473"/>
              <a:ext cx="87062" cy="52793"/>
            </a:xfrm>
            <a:custGeom>
              <a:avLst/>
              <a:gdLst>
                <a:gd name="connsiteX0" fmla="*/ 57819 w 87062"/>
                <a:gd name="connsiteY0" fmla="*/ 2279 h 52793"/>
                <a:gd name="connsiteX1" fmla="*/ 43531 w 87062"/>
                <a:gd name="connsiteY1" fmla="*/ 11804 h 52793"/>
                <a:gd name="connsiteX2" fmla="*/ 29244 w 87062"/>
                <a:gd name="connsiteY2" fmla="*/ 2279 h 52793"/>
                <a:gd name="connsiteX3" fmla="*/ 2574 w 87062"/>
                <a:gd name="connsiteY3" fmla="*/ 8946 h 52793"/>
                <a:gd name="connsiteX4" fmla="*/ 9241 w 87062"/>
                <a:gd name="connsiteY4" fmla="*/ 35616 h 52793"/>
                <a:gd name="connsiteX5" fmla="*/ 34006 w 87062"/>
                <a:gd name="connsiteY5" fmla="*/ 49904 h 52793"/>
                <a:gd name="connsiteX6" fmla="*/ 53056 w 87062"/>
                <a:gd name="connsiteY6" fmla="*/ 49904 h 52793"/>
                <a:gd name="connsiteX7" fmla="*/ 77821 w 87062"/>
                <a:gd name="connsiteY7" fmla="*/ 35616 h 52793"/>
                <a:gd name="connsiteX8" fmla="*/ 84489 w 87062"/>
                <a:gd name="connsiteY8" fmla="*/ 8946 h 52793"/>
                <a:gd name="connsiteX9" fmla="*/ 57819 w 87062"/>
                <a:gd name="connsiteY9" fmla="*/ 2279 h 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062" h="52793">
                  <a:moveTo>
                    <a:pt x="57819" y="2279"/>
                  </a:moveTo>
                  <a:lnTo>
                    <a:pt x="43531" y="11804"/>
                  </a:lnTo>
                  <a:lnTo>
                    <a:pt x="29244" y="2279"/>
                  </a:lnTo>
                  <a:cubicBezTo>
                    <a:pt x="19934" y="-2455"/>
                    <a:pt x="8560" y="388"/>
                    <a:pt x="2574" y="8946"/>
                  </a:cubicBezTo>
                  <a:cubicBezTo>
                    <a:pt x="-2633" y="18197"/>
                    <a:pt x="294" y="29904"/>
                    <a:pt x="9241" y="35616"/>
                  </a:cubicBezTo>
                  <a:lnTo>
                    <a:pt x="34006" y="49904"/>
                  </a:lnTo>
                  <a:cubicBezTo>
                    <a:pt x="39772" y="53756"/>
                    <a:pt x="47291" y="53756"/>
                    <a:pt x="53056" y="49904"/>
                  </a:cubicBezTo>
                  <a:lnTo>
                    <a:pt x="77821" y="35616"/>
                  </a:lnTo>
                  <a:cubicBezTo>
                    <a:pt x="86768" y="29904"/>
                    <a:pt x="89695" y="18197"/>
                    <a:pt x="84489" y="8946"/>
                  </a:cubicBezTo>
                  <a:cubicBezTo>
                    <a:pt x="78502" y="388"/>
                    <a:pt x="67128" y="-2455"/>
                    <a:pt x="57819" y="227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EE0D9FAE-C531-777A-D9F5-A24C0611B625}"/>
                </a:ext>
              </a:extLst>
            </p:cNvPr>
            <p:cNvSpPr/>
            <p:nvPr/>
          </p:nvSpPr>
          <p:spPr>
            <a:xfrm>
              <a:off x="2787491" y="2955174"/>
              <a:ext cx="62656" cy="67048"/>
            </a:xfrm>
            <a:custGeom>
              <a:avLst/>
              <a:gdLst>
                <a:gd name="connsiteX0" fmla="*/ 9527 w 62656"/>
                <a:gd name="connsiteY0" fmla="*/ 49904 h 67048"/>
                <a:gd name="connsiteX1" fmla="*/ 33339 w 62656"/>
                <a:gd name="connsiteY1" fmla="*/ 64191 h 67048"/>
                <a:gd name="connsiteX2" fmla="*/ 43817 w 62656"/>
                <a:gd name="connsiteY2" fmla="*/ 67049 h 67048"/>
                <a:gd name="connsiteX3" fmla="*/ 60009 w 62656"/>
                <a:gd name="connsiteY3" fmla="*/ 58476 h 67048"/>
                <a:gd name="connsiteX4" fmla="*/ 55247 w 62656"/>
                <a:gd name="connsiteY4" fmla="*/ 33711 h 67048"/>
                <a:gd name="connsiteX5" fmla="*/ 60009 w 62656"/>
                <a:gd name="connsiteY5" fmla="*/ 8946 h 67048"/>
                <a:gd name="connsiteX6" fmla="*/ 33339 w 62656"/>
                <a:gd name="connsiteY6" fmla="*/ 2278 h 67048"/>
                <a:gd name="connsiteX7" fmla="*/ 9527 w 62656"/>
                <a:gd name="connsiteY7" fmla="*/ 17519 h 67048"/>
                <a:gd name="connsiteX8" fmla="*/ 2 w 62656"/>
                <a:gd name="connsiteY8" fmla="*/ 33711 h 67048"/>
                <a:gd name="connsiteX9" fmla="*/ 9527 w 62656"/>
                <a:gd name="connsiteY9" fmla="*/ 49904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9527" y="49904"/>
                  </a:moveTo>
                  <a:lnTo>
                    <a:pt x="33339" y="64191"/>
                  </a:lnTo>
                  <a:cubicBezTo>
                    <a:pt x="36537" y="66007"/>
                    <a:pt x="40140" y="66990"/>
                    <a:pt x="43817" y="67049"/>
                  </a:cubicBezTo>
                  <a:cubicBezTo>
                    <a:pt x="50283" y="66976"/>
                    <a:pt x="56315" y="63782"/>
                    <a:pt x="60009" y="58476"/>
                  </a:cubicBezTo>
                  <a:cubicBezTo>
                    <a:pt x="64895" y="50202"/>
                    <a:pt x="62853" y="39583"/>
                    <a:pt x="55247" y="33711"/>
                  </a:cubicBezTo>
                  <a:cubicBezTo>
                    <a:pt x="62853" y="27839"/>
                    <a:pt x="64895" y="17220"/>
                    <a:pt x="60009" y="8946"/>
                  </a:cubicBezTo>
                  <a:cubicBezTo>
                    <a:pt x="54023" y="388"/>
                    <a:pt x="42649" y="-2455"/>
                    <a:pt x="33339" y="2278"/>
                  </a:cubicBezTo>
                  <a:lnTo>
                    <a:pt x="9527" y="17519"/>
                  </a:lnTo>
                  <a:cubicBezTo>
                    <a:pt x="3580" y="20716"/>
                    <a:pt x="-93" y="26960"/>
                    <a:pt x="2" y="33711"/>
                  </a:cubicBezTo>
                  <a:cubicBezTo>
                    <a:pt x="287" y="40357"/>
                    <a:pt x="3857" y="46426"/>
                    <a:pt x="9527" y="4990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7FAEC060-5FC1-A436-41B5-6DF8E49FB486}"/>
                </a:ext>
              </a:extLst>
            </p:cNvPr>
            <p:cNvSpPr/>
            <p:nvPr/>
          </p:nvSpPr>
          <p:spPr>
            <a:xfrm>
              <a:off x="2863790" y="2901242"/>
              <a:ext cx="76005" cy="60992"/>
            </a:xfrm>
            <a:custGeom>
              <a:avLst/>
              <a:gdLst>
                <a:gd name="connsiteX0" fmla="*/ 18953 w 76005"/>
                <a:gd name="connsiteY0" fmla="*/ 60973 h 60992"/>
                <a:gd name="connsiteX1" fmla="*/ 28478 w 76005"/>
                <a:gd name="connsiteY1" fmla="*/ 58115 h 60992"/>
                <a:gd name="connsiteX2" fmla="*/ 67530 w 76005"/>
                <a:gd name="connsiteY2" fmla="*/ 35255 h 60992"/>
                <a:gd name="connsiteX3" fmla="*/ 73245 w 76005"/>
                <a:gd name="connsiteY3" fmla="*/ 9538 h 60992"/>
                <a:gd name="connsiteX4" fmla="*/ 48739 w 76005"/>
                <a:gd name="connsiteY4" fmla="*/ 2158 h 60992"/>
                <a:gd name="connsiteX5" fmla="*/ 47528 w 76005"/>
                <a:gd name="connsiteY5" fmla="*/ 2870 h 60992"/>
                <a:gd name="connsiteX6" fmla="*/ 8475 w 76005"/>
                <a:gd name="connsiteY6" fmla="*/ 25730 h 60992"/>
                <a:gd name="connsiteX7" fmla="*/ 2760 w 76005"/>
                <a:gd name="connsiteY7" fmla="*/ 51448 h 60992"/>
                <a:gd name="connsiteX8" fmla="*/ 18953 w 76005"/>
                <a:gd name="connsiteY8" fmla="*/ 60973 h 6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2">
                  <a:moveTo>
                    <a:pt x="18953" y="60973"/>
                  </a:moveTo>
                  <a:cubicBezTo>
                    <a:pt x="22332" y="60928"/>
                    <a:pt x="25632" y="59938"/>
                    <a:pt x="28478" y="58115"/>
                  </a:cubicBezTo>
                  <a:lnTo>
                    <a:pt x="67530" y="35255"/>
                  </a:lnTo>
                  <a:cubicBezTo>
                    <a:pt x="76012" y="29593"/>
                    <a:pt x="78530" y="18258"/>
                    <a:pt x="73245" y="9538"/>
                  </a:cubicBezTo>
                  <a:cubicBezTo>
                    <a:pt x="68516" y="732"/>
                    <a:pt x="57544" y="-2572"/>
                    <a:pt x="48739" y="2158"/>
                  </a:cubicBezTo>
                  <a:cubicBezTo>
                    <a:pt x="48326" y="2380"/>
                    <a:pt x="47922" y="2617"/>
                    <a:pt x="47528" y="2870"/>
                  </a:cubicBezTo>
                  <a:lnTo>
                    <a:pt x="8475" y="25730"/>
                  </a:lnTo>
                  <a:cubicBezTo>
                    <a:pt x="-6" y="31392"/>
                    <a:pt x="-2524" y="42727"/>
                    <a:pt x="2760" y="51448"/>
                  </a:cubicBezTo>
                  <a:cubicBezTo>
                    <a:pt x="5784" y="57561"/>
                    <a:pt x="12142" y="61300"/>
                    <a:pt x="18953" y="6097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88DB46A2-2205-B6D7-48B2-CD6C1C677FC8}"/>
                </a:ext>
              </a:extLst>
            </p:cNvPr>
            <p:cNvSpPr/>
            <p:nvPr/>
          </p:nvSpPr>
          <p:spPr>
            <a:xfrm>
              <a:off x="2953511" y="2855503"/>
              <a:ext cx="87062" cy="52792"/>
            </a:xfrm>
            <a:custGeom>
              <a:avLst/>
              <a:gdLst>
                <a:gd name="connsiteX0" fmla="*/ 29244 w 87062"/>
                <a:gd name="connsiteY0" fmla="*/ 50514 h 52792"/>
                <a:gd name="connsiteX1" fmla="*/ 43531 w 87062"/>
                <a:gd name="connsiteY1" fmla="*/ 40989 h 52792"/>
                <a:gd name="connsiteX2" fmla="*/ 57819 w 87062"/>
                <a:gd name="connsiteY2" fmla="*/ 50514 h 52792"/>
                <a:gd name="connsiteX3" fmla="*/ 68296 w 87062"/>
                <a:gd name="connsiteY3" fmla="*/ 52419 h 52792"/>
                <a:gd name="connsiteX4" fmla="*/ 84489 w 87062"/>
                <a:gd name="connsiteY4" fmla="*/ 43847 h 52792"/>
                <a:gd name="connsiteX5" fmla="*/ 77821 w 87062"/>
                <a:gd name="connsiteY5" fmla="*/ 17177 h 52792"/>
                <a:gd name="connsiteX6" fmla="*/ 53056 w 87062"/>
                <a:gd name="connsiteY6" fmla="*/ 2889 h 52792"/>
                <a:gd name="connsiteX7" fmla="*/ 34006 w 87062"/>
                <a:gd name="connsiteY7" fmla="*/ 2889 h 52792"/>
                <a:gd name="connsiteX8" fmla="*/ 9241 w 87062"/>
                <a:gd name="connsiteY8" fmla="*/ 17177 h 52792"/>
                <a:gd name="connsiteX9" fmla="*/ 2574 w 87062"/>
                <a:gd name="connsiteY9" fmla="*/ 43847 h 52792"/>
                <a:gd name="connsiteX10" fmla="*/ 29244 w 87062"/>
                <a:gd name="connsiteY10" fmla="*/ 50514 h 5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62" h="52792">
                  <a:moveTo>
                    <a:pt x="29244" y="50514"/>
                  </a:moveTo>
                  <a:lnTo>
                    <a:pt x="43531" y="40989"/>
                  </a:lnTo>
                  <a:lnTo>
                    <a:pt x="57819" y="50514"/>
                  </a:lnTo>
                  <a:cubicBezTo>
                    <a:pt x="61088" y="52041"/>
                    <a:pt x="64698" y="52697"/>
                    <a:pt x="68296" y="52419"/>
                  </a:cubicBezTo>
                  <a:cubicBezTo>
                    <a:pt x="74804" y="52515"/>
                    <a:pt x="80910" y="49283"/>
                    <a:pt x="84489" y="43847"/>
                  </a:cubicBezTo>
                  <a:cubicBezTo>
                    <a:pt x="89695" y="34596"/>
                    <a:pt x="86769" y="22889"/>
                    <a:pt x="77821" y="17177"/>
                  </a:cubicBezTo>
                  <a:lnTo>
                    <a:pt x="53056" y="2889"/>
                  </a:lnTo>
                  <a:cubicBezTo>
                    <a:pt x="47291" y="-963"/>
                    <a:pt x="39772" y="-963"/>
                    <a:pt x="34006" y="2889"/>
                  </a:cubicBezTo>
                  <a:lnTo>
                    <a:pt x="9241" y="17177"/>
                  </a:lnTo>
                  <a:cubicBezTo>
                    <a:pt x="294" y="22889"/>
                    <a:pt x="-2633" y="34596"/>
                    <a:pt x="2574" y="43847"/>
                  </a:cubicBezTo>
                  <a:cubicBezTo>
                    <a:pt x="8560" y="52405"/>
                    <a:pt x="19934" y="55249"/>
                    <a:pt x="29244" y="5051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FA8F6ADF-BBC6-9485-57D1-D530A9FFF99B}"/>
                </a:ext>
              </a:extLst>
            </p:cNvPr>
            <p:cNvSpPr/>
            <p:nvPr/>
          </p:nvSpPr>
          <p:spPr>
            <a:xfrm>
              <a:off x="3054290" y="2901243"/>
              <a:ext cx="76005" cy="60991"/>
            </a:xfrm>
            <a:custGeom>
              <a:avLst/>
              <a:gdLst>
                <a:gd name="connsiteX0" fmla="*/ 8475 w 76005"/>
                <a:gd name="connsiteY0" fmla="*/ 35254 h 60991"/>
                <a:gd name="connsiteX1" fmla="*/ 47528 w 76005"/>
                <a:gd name="connsiteY1" fmla="*/ 58114 h 60991"/>
                <a:gd name="connsiteX2" fmla="*/ 57053 w 76005"/>
                <a:gd name="connsiteY2" fmla="*/ 60971 h 60991"/>
                <a:gd name="connsiteX3" fmla="*/ 73245 w 76005"/>
                <a:gd name="connsiteY3" fmla="*/ 51446 h 60991"/>
                <a:gd name="connsiteX4" fmla="*/ 67530 w 76005"/>
                <a:gd name="connsiteY4" fmla="*/ 25729 h 60991"/>
                <a:gd name="connsiteX5" fmla="*/ 28478 w 76005"/>
                <a:gd name="connsiteY5" fmla="*/ 2869 h 60991"/>
                <a:gd name="connsiteX6" fmla="*/ 3473 w 76005"/>
                <a:gd name="connsiteY6" fmla="*/ 8325 h 60991"/>
                <a:gd name="connsiteX7" fmla="*/ 2760 w 76005"/>
                <a:gd name="connsiteY7" fmla="*/ 9536 h 60991"/>
                <a:gd name="connsiteX8" fmla="*/ 8475 w 76005"/>
                <a:gd name="connsiteY8" fmla="*/ 35254 h 6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1">
                  <a:moveTo>
                    <a:pt x="8475" y="35254"/>
                  </a:moveTo>
                  <a:lnTo>
                    <a:pt x="47528" y="58114"/>
                  </a:lnTo>
                  <a:cubicBezTo>
                    <a:pt x="50374" y="59937"/>
                    <a:pt x="53673" y="60926"/>
                    <a:pt x="57053" y="60971"/>
                  </a:cubicBezTo>
                  <a:cubicBezTo>
                    <a:pt x="63864" y="61299"/>
                    <a:pt x="70222" y="57559"/>
                    <a:pt x="73245" y="51446"/>
                  </a:cubicBezTo>
                  <a:cubicBezTo>
                    <a:pt x="78530" y="42726"/>
                    <a:pt x="76011" y="31390"/>
                    <a:pt x="67530" y="25729"/>
                  </a:cubicBezTo>
                  <a:lnTo>
                    <a:pt x="28478" y="2869"/>
                  </a:lnTo>
                  <a:cubicBezTo>
                    <a:pt x="20066" y="-2529"/>
                    <a:pt x="8871" y="-86"/>
                    <a:pt x="3473" y="8325"/>
                  </a:cubicBezTo>
                  <a:cubicBezTo>
                    <a:pt x="3219" y="8720"/>
                    <a:pt x="2982" y="9124"/>
                    <a:pt x="2760" y="9536"/>
                  </a:cubicBezTo>
                  <a:cubicBezTo>
                    <a:pt x="-2524" y="18257"/>
                    <a:pt x="-6" y="29592"/>
                    <a:pt x="8475" y="3525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D477FCD6-9FF7-BBEC-BB12-BF1813C2A03B}"/>
                </a:ext>
              </a:extLst>
            </p:cNvPr>
            <p:cNvSpPr/>
            <p:nvPr/>
          </p:nvSpPr>
          <p:spPr>
            <a:xfrm>
              <a:off x="3143937" y="2955174"/>
              <a:ext cx="62656" cy="67048"/>
            </a:xfrm>
            <a:custGeom>
              <a:avLst/>
              <a:gdLst>
                <a:gd name="connsiteX0" fmla="*/ 7410 w 62656"/>
                <a:gd name="connsiteY0" fmla="*/ 33711 h 67048"/>
                <a:gd name="connsiteX1" fmla="*/ 2648 w 62656"/>
                <a:gd name="connsiteY1" fmla="*/ 58476 h 67048"/>
                <a:gd name="connsiteX2" fmla="*/ 18840 w 62656"/>
                <a:gd name="connsiteY2" fmla="*/ 67049 h 67048"/>
                <a:gd name="connsiteX3" fmla="*/ 29318 w 62656"/>
                <a:gd name="connsiteY3" fmla="*/ 64191 h 67048"/>
                <a:gd name="connsiteX4" fmla="*/ 53130 w 62656"/>
                <a:gd name="connsiteY4" fmla="*/ 49904 h 67048"/>
                <a:gd name="connsiteX5" fmla="*/ 62655 w 62656"/>
                <a:gd name="connsiteY5" fmla="*/ 33711 h 67048"/>
                <a:gd name="connsiteX6" fmla="*/ 53130 w 62656"/>
                <a:gd name="connsiteY6" fmla="*/ 17519 h 67048"/>
                <a:gd name="connsiteX7" fmla="*/ 29318 w 62656"/>
                <a:gd name="connsiteY7" fmla="*/ 2278 h 67048"/>
                <a:gd name="connsiteX8" fmla="*/ 2648 w 62656"/>
                <a:gd name="connsiteY8" fmla="*/ 8946 h 67048"/>
                <a:gd name="connsiteX9" fmla="*/ 7410 w 62656"/>
                <a:gd name="connsiteY9" fmla="*/ 33711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7410" y="33711"/>
                  </a:moveTo>
                  <a:cubicBezTo>
                    <a:pt x="-196" y="39583"/>
                    <a:pt x="-2239" y="50202"/>
                    <a:pt x="2648" y="58476"/>
                  </a:cubicBezTo>
                  <a:cubicBezTo>
                    <a:pt x="6342" y="63782"/>
                    <a:pt x="12375" y="66976"/>
                    <a:pt x="18840" y="67049"/>
                  </a:cubicBezTo>
                  <a:cubicBezTo>
                    <a:pt x="22517" y="66990"/>
                    <a:pt x="26120" y="66007"/>
                    <a:pt x="29318" y="64191"/>
                  </a:cubicBezTo>
                  <a:lnTo>
                    <a:pt x="53130" y="49904"/>
                  </a:lnTo>
                  <a:cubicBezTo>
                    <a:pt x="58800" y="46426"/>
                    <a:pt x="62370" y="40357"/>
                    <a:pt x="62655" y="33711"/>
                  </a:cubicBezTo>
                  <a:cubicBezTo>
                    <a:pt x="62750" y="26960"/>
                    <a:pt x="59078" y="20716"/>
                    <a:pt x="53130" y="17519"/>
                  </a:cubicBezTo>
                  <a:lnTo>
                    <a:pt x="29318" y="2278"/>
                  </a:lnTo>
                  <a:cubicBezTo>
                    <a:pt x="20008" y="-2455"/>
                    <a:pt x="8634" y="388"/>
                    <a:pt x="2648" y="8946"/>
                  </a:cubicBezTo>
                  <a:cubicBezTo>
                    <a:pt x="-2239" y="17220"/>
                    <a:pt x="-196" y="27839"/>
                    <a:pt x="7410" y="3371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B76FB94C-5410-492C-7DEF-7821457F5E65}"/>
                </a:ext>
              </a:extLst>
            </p:cNvPr>
            <p:cNvSpPr/>
            <p:nvPr/>
          </p:nvSpPr>
          <p:spPr>
            <a:xfrm>
              <a:off x="2863711" y="3005760"/>
              <a:ext cx="76084" cy="61249"/>
            </a:xfrm>
            <a:custGeom>
              <a:avLst/>
              <a:gdLst>
                <a:gd name="connsiteX0" fmla="*/ 8554 w 76084"/>
                <a:gd name="connsiteY0" fmla="*/ 35512 h 61249"/>
                <a:gd name="connsiteX1" fmla="*/ 8554 w 76084"/>
                <a:gd name="connsiteY1" fmla="*/ 35512 h 61249"/>
                <a:gd name="connsiteX2" fmla="*/ 47607 w 76084"/>
                <a:gd name="connsiteY2" fmla="*/ 58372 h 61249"/>
                <a:gd name="connsiteX3" fmla="*/ 57132 w 76084"/>
                <a:gd name="connsiteY3" fmla="*/ 61230 h 61249"/>
                <a:gd name="connsiteX4" fmla="*/ 73324 w 76084"/>
                <a:gd name="connsiteY4" fmla="*/ 51705 h 61249"/>
                <a:gd name="connsiteX5" fmla="*/ 67609 w 76084"/>
                <a:gd name="connsiteY5" fmla="*/ 25987 h 61249"/>
                <a:gd name="connsiteX6" fmla="*/ 28557 w 76084"/>
                <a:gd name="connsiteY6" fmla="*/ 3127 h 61249"/>
                <a:gd name="connsiteX7" fmla="*/ 3418 w 76084"/>
                <a:gd name="connsiteY7" fmla="*/ 7933 h 61249"/>
                <a:gd name="connsiteX8" fmla="*/ 2839 w 76084"/>
                <a:gd name="connsiteY8" fmla="*/ 8842 h 61249"/>
                <a:gd name="connsiteX9" fmla="*/ 8554 w 76084"/>
                <a:gd name="connsiteY9" fmla="*/ 35512 h 6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084" h="61249">
                  <a:moveTo>
                    <a:pt x="8554" y="35512"/>
                  </a:moveTo>
                  <a:lnTo>
                    <a:pt x="8554" y="35512"/>
                  </a:lnTo>
                  <a:lnTo>
                    <a:pt x="47607" y="58372"/>
                  </a:lnTo>
                  <a:cubicBezTo>
                    <a:pt x="50453" y="60195"/>
                    <a:pt x="53752" y="61185"/>
                    <a:pt x="57132" y="61230"/>
                  </a:cubicBezTo>
                  <a:cubicBezTo>
                    <a:pt x="63943" y="61557"/>
                    <a:pt x="70301" y="57818"/>
                    <a:pt x="73324" y="51705"/>
                  </a:cubicBezTo>
                  <a:cubicBezTo>
                    <a:pt x="78609" y="42985"/>
                    <a:pt x="76090" y="31649"/>
                    <a:pt x="67609" y="25987"/>
                  </a:cubicBezTo>
                  <a:lnTo>
                    <a:pt x="28557" y="3127"/>
                  </a:lnTo>
                  <a:cubicBezTo>
                    <a:pt x="20288" y="-2488"/>
                    <a:pt x="9033" y="-336"/>
                    <a:pt x="3418" y="7933"/>
                  </a:cubicBezTo>
                  <a:cubicBezTo>
                    <a:pt x="3216" y="8230"/>
                    <a:pt x="3023" y="8534"/>
                    <a:pt x="2839" y="8842"/>
                  </a:cubicBezTo>
                  <a:cubicBezTo>
                    <a:pt x="-2552" y="17854"/>
                    <a:pt x="-56" y="29501"/>
                    <a:pt x="8554" y="3551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12E86ACA-DB24-DE7A-F916-7CDEC3CAE35E}"/>
                </a:ext>
              </a:extLst>
            </p:cNvPr>
            <p:cNvSpPr/>
            <p:nvPr/>
          </p:nvSpPr>
          <p:spPr>
            <a:xfrm>
              <a:off x="3054290" y="3005759"/>
              <a:ext cx="76084" cy="61250"/>
            </a:xfrm>
            <a:custGeom>
              <a:avLst/>
              <a:gdLst>
                <a:gd name="connsiteX0" fmla="*/ 18953 w 76084"/>
                <a:gd name="connsiteY0" fmla="*/ 61231 h 61250"/>
                <a:gd name="connsiteX1" fmla="*/ 28478 w 76084"/>
                <a:gd name="connsiteY1" fmla="*/ 58373 h 61250"/>
                <a:gd name="connsiteX2" fmla="*/ 67530 w 76084"/>
                <a:gd name="connsiteY2" fmla="*/ 35513 h 61250"/>
                <a:gd name="connsiteX3" fmla="*/ 73245 w 76084"/>
                <a:gd name="connsiteY3" fmla="*/ 8843 h 61250"/>
                <a:gd name="connsiteX4" fmla="*/ 48437 w 76084"/>
                <a:gd name="connsiteY4" fmla="*/ 2549 h 61250"/>
                <a:gd name="connsiteX5" fmla="*/ 47528 w 76084"/>
                <a:gd name="connsiteY5" fmla="*/ 3128 h 61250"/>
                <a:gd name="connsiteX6" fmla="*/ 8475 w 76084"/>
                <a:gd name="connsiteY6" fmla="*/ 25988 h 61250"/>
                <a:gd name="connsiteX7" fmla="*/ 2760 w 76084"/>
                <a:gd name="connsiteY7" fmla="*/ 51706 h 61250"/>
                <a:gd name="connsiteX8" fmla="*/ 18953 w 76084"/>
                <a:gd name="connsiteY8" fmla="*/ 61231 h 6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84" h="61250">
                  <a:moveTo>
                    <a:pt x="18953" y="61231"/>
                  </a:moveTo>
                  <a:cubicBezTo>
                    <a:pt x="22332" y="61186"/>
                    <a:pt x="25632" y="60196"/>
                    <a:pt x="28478" y="58373"/>
                  </a:cubicBezTo>
                  <a:lnTo>
                    <a:pt x="67530" y="35513"/>
                  </a:lnTo>
                  <a:cubicBezTo>
                    <a:pt x="76141" y="29502"/>
                    <a:pt x="78636" y="17855"/>
                    <a:pt x="73245" y="8843"/>
                  </a:cubicBezTo>
                  <a:cubicBezTo>
                    <a:pt x="68133" y="255"/>
                    <a:pt x="57026" y="-2563"/>
                    <a:pt x="48437" y="2549"/>
                  </a:cubicBezTo>
                  <a:cubicBezTo>
                    <a:pt x="48129" y="2733"/>
                    <a:pt x="47825" y="2926"/>
                    <a:pt x="47528" y="3128"/>
                  </a:cubicBezTo>
                  <a:lnTo>
                    <a:pt x="8475" y="25988"/>
                  </a:lnTo>
                  <a:cubicBezTo>
                    <a:pt x="-6" y="31650"/>
                    <a:pt x="-2524" y="42986"/>
                    <a:pt x="2760" y="51706"/>
                  </a:cubicBezTo>
                  <a:cubicBezTo>
                    <a:pt x="5784" y="57819"/>
                    <a:pt x="12141" y="61559"/>
                    <a:pt x="18953" y="6123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705B2430-9097-4379-1DEC-B73542579D74}"/>
                </a:ext>
              </a:extLst>
            </p:cNvPr>
            <p:cNvSpPr/>
            <p:nvPr/>
          </p:nvSpPr>
          <p:spPr>
            <a:xfrm>
              <a:off x="2787491" y="3060322"/>
              <a:ext cx="419103" cy="185769"/>
            </a:xfrm>
            <a:custGeom>
              <a:avLst/>
              <a:gdLst>
                <a:gd name="connsiteX0" fmla="*/ 409577 w 419103"/>
                <a:gd name="connsiteY0" fmla="*/ 36195 h 185769"/>
                <a:gd name="connsiteX1" fmla="*/ 350522 w 419103"/>
                <a:gd name="connsiteY1" fmla="*/ 0 h 185769"/>
                <a:gd name="connsiteX2" fmla="*/ 209552 w 419103"/>
                <a:gd name="connsiteY2" fmla="*/ 82868 h 185769"/>
                <a:gd name="connsiteX3" fmla="*/ 68582 w 419103"/>
                <a:gd name="connsiteY3" fmla="*/ 0 h 185769"/>
                <a:gd name="connsiteX4" fmla="*/ 9527 w 419103"/>
                <a:gd name="connsiteY4" fmla="*/ 36195 h 185769"/>
                <a:gd name="connsiteX5" fmla="*/ 2 w 419103"/>
                <a:gd name="connsiteY5" fmla="*/ 52388 h 185769"/>
                <a:gd name="connsiteX6" fmla="*/ 9527 w 419103"/>
                <a:gd name="connsiteY6" fmla="*/ 68580 h 185769"/>
                <a:gd name="connsiteX7" fmla="*/ 200027 w 419103"/>
                <a:gd name="connsiteY7" fmla="*/ 182880 h 185769"/>
                <a:gd name="connsiteX8" fmla="*/ 219077 w 419103"/>
                <a:gd name="connsiteY8" fmla="*/ 182880 h 185769"/>
                <a:gd name="connsiteX9" fmla="*/ 409577 w 419103"/>
                <a:gd name="connsiteY9" fmla="*/ 68580 h 185769"/>
                <a:gd name="connsiteX10" fmla="*/ 419102 w 419103"/>
                <a:gd name="connsiteY10" fmla="*/ 52388 h 185769"/>
                <a:gd name="connsiteX11" fmla="*/ 409577 w 419103"/>
                <a:gd name="connsiteY11" fmla="*/ 36195 h 18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103" h="185769">
                  <a:moveTo>
                    <a:pt x="409577" y="36195"/>
                  </a:moveTo>
                  <a:lnTo>
                    <a:pt x="350522" y="0"/>
                  </a:lnTo>
                  <a:lnTo>
                    <a:pt x="209552" y="82868"/>
                  </a:lnTo>
                  <a:lnTo>
                    <a:pt x="68582" y="0"/>
                  </a:lnTo>
                  <a:lnTo>
                    <a:pt x="9527" y="36195"/>
                  </a:lnTo>
                  <a:cubicBezTo>
                    <a:pt x="3580" y="39393"/>
                    <a:pt x="-93" y="45635"/>
                    <a:pt x="2" y="52388"/>
                  </a:cubicBezTo>
                  <a:cubicBezTo>
                    <a:pt x="287" y="59033"/>
                    <a:pt x="3857" y="65102"/>
                    <a:pt x="9527" y="68580"/>
                  </a:cubicBezTo>
                  <a:lnTo>
                    <a:pt x="200027" y="182880"/>
                  </a:lnTo>
                  <a:cubicBezTo>
                    <a:pt x="205792" y="186733"/>
                    <a:pt x="213311" y="186733"/>
                    <a:pt x="219077" y="182880"/>
                  </a:cubicBezTo>
                  <a:lnTo>
                    <a:pt x="409577" y="68580"/>
                  </a:lnTo>
                  <a:cubicBezTo>
                    <a:pt x="415247" y="65102"/>
                    <a:pt x="418817" y="59033"/>
                    <a:pt x="419102" y="52388"/>
                  </a:cubicBezTo>
                  <a:cubicBezTo>
                    <a:pt x="419196" y="45636"/>
                    <a:pt x="415524" y="39393"/>
                    <a:pt x="409577" y="3619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21" name="그래픽 20">
            <a:extLst>
              <a:ext uri="{FF2B5EF4-FFF2-40B4-BE49-F238E27FC236}">
                <a16:creationId xmlns:a16="http://schemas.microsoft.com/office/drawing/2014/main" id="{5D113425-33B0-4357-43A7-6A5871F9D6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8152" y="2826960"/>
            <a:ext cx="457200" cy="45720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88B97107-9531-17A8-0D9E-2C8EB8BB40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69228" y="2826961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738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KOVA </a:t>
            </a:r>
            <a:br>
              <a:rPr lang="en-US" altLang="ko-KR" dirty="0"/>
            </a:br>
            <a:r>
              <a:rPr lang="en-US" altLang="ko-KR" dirty="0"/>
              <a:t>TIME SALE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KOVA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Shopping information you didn't know about</a:t>
            </a:r>
            <a:r>
              <a:rPr lang="en-US" altLang="ko-KR" dirty="0"/>
              <a:t>...</a:t>
            </a:r>
            <a:br>
              <a:rPr lang="en-US" altLang="ko-KR" dirty="0"/>
            </a:br>
            <a:r>
              <a:rPr lang="ko-KR" altLang="en-US" dirty="0"/>
              <a:t>now at a glance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551784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Korea Institute for Industrial Economics and Trade </a:t>
            </a:r>
            <a:br>
              <a:rPr lang="en-US" altLang="ko-KR" dirty="0"/>
            </a:br>
            <a:r>
              <a:rPr lang="en-US" altLang="ko-KR" dirty="0"/>
              <a:t>ISTANS </a:t>
            </a:r>
            <a:r>
              <a:rPr lang="ko-KR" altLang="en-US" dirty="0"/>
              <a:t>Industrial Statistics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Korea Institute for Industrial Economics and Trade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ISTANS </a:t>
            </a:r>
            <a:r>
              <a:rPr lang="ko-KR" altLang="en-US" dirty="0"/>
              <a:t>Industrial statistics data served via mobile web and app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9412201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SMART LOG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Korea Institute for Industrial Economics and Trade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115AF29E-7406-50E9-70DA-2C7A252A25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9151892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Samsung Wallet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Send</a:t>
            </a:r>
            <a:r>
              <a:rPr lang="en-US" altLang="ko-KR" dirty="0"/>
              <a:t>/</a:t>
            </a:r>
            <a:r>
              <a:rPr lang="ko-KR" altLang="en-US" dirty="0"/>
              <a:t>Receive Service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Key</a:t>
            </a:r>
            <a:r>
              <a:rPr lang="en-US" altLang="ko-KR" dirty="0"/>
              <a:t>)</a:t>
            </a:r>
            <a:r>
              <a:rPr lang="ko-KR" altLang="en-US" dirty="0" err="1"/>
              <a:t>YellowPay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61D8EE8E-2FAF-4149-50BB-7B9F2F8503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617460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King's Interview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English </a:t>
            </a:r>
            <a:r>
              <a:rPr lang="en-US" altLang="ko-KR" dirty="0"/>
              <a:t>,</a:t>
            </a:r>
            <a:r>
              <a:rPr lang="ko-KR" altLang="en-US" dirty="0"/>
              <a:t>and Korean interview application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Key</a:t>
            </a:r>
            <a:r>
              <a:rPr lang="en-US" altLang="ko-KR" dirty="0"/>
              <a:t>)</a:t>
            </a:r>
            <a:r>
              <a:rPr lang="ko-KR" altLang="en-US" dirty="0" err="1"/>
              <a:t>YellowPay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King's Interview</a:t>
            </a:r>
            <a:r>
              <a:rPr lang="ko-KR" altLang="en-US" dirty="0"/>
              <a:t> </a:t>
            </a:r>
            <a:r>
              <a:rPr lang="ko-KR" altLang="en-US" dirty="0" err="1"/>
              <a:t>Sketch Lab</a:t>
            </a:r>
            <a:r>
              <a:rPr lang="ko-KR" altLang="en-US" dirty="0"/>
              <a:t> jointly developed </a:t>
            </a:r>
            <a:endParaRPr lang="en-US" altLang="ko-KR" dirty="0"/>
          </a:p>
          <a:p>
            <a:r>
              <a:rPr lang="ko-KR" altLang="en-US" dirty="0"/>
              <a:t>mobile interview application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540205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Muju-gun </a:t>
            </a:r>
            <a:br>
              <a:rPr lang="en-US" altLang="ko-KR" dirty="0"/>
            </a:br>
            <a:r>
              <a:rPr lang="ko-KR" altLang="en-US" dirty="0"/>
              <a:t>Culture &amp; Tourism </a:t>
            </a:r>
            <a:r>
              <a:rPr lang="en-US" altLang="ko-KR" dirty="0"/>
              <a:t>SNS </a:t>
            </a:r>
            <a:r>
              <a:rPr lang="ko-KR" altLang="en-US" dirty="0"/>
              <a:t>Development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Key</a:t>
            </a:r>
            <a:r>
              <a:rPr lang="en-US" altLang="ko-KR" dirty="0"/>
              <a:t>)</a:t>
            </a:r>
            <a:r>
              <a:rPr lang="ko-KR" altLang="en-US" dirty="0" err="1"/>
              <a:t>YellowPay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Muju-gun cultural tourism site introduction and location</a:t>
            </a:r>
            <a:r>
              <a:rPr lang="en-US" altLang="ko-KR" dirty="0"/>
              <a:t>, </a:t>
            </a:r>
            <a:r>
              <a:rPr lang="ko-KR" altLang="en-US" dirty="0"/>
              <a:t>event and festival information provided </a:t>
            </a:r>
            <a:r>
              <a:rPr lang="en-US" altLang="ko-KR" dirty="0"/>
              <a:t>SNS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3484702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Samsung</a:t>
            </a:r>
            <a:r>
              <a:rPr lang="en-US" altLang="ko-KR" dirty="0"/>
              <a:t>LED </a:t>
            </a:r>
            <a:br>
              <a:rPr lang="en-US" altLang="ko-KR" dirty="0"/>
            </a:br>
            <a:r>
              <a:rPr lang="ko-KR" altLang="en-US" dirty="0"/>
              <a:t>Smart Grid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Samsung</a:t>
            </a:r>
            <a:r>
              <a:rPr lang="en-US" altLang="ko-KR" dirty="0"/>
              <a:t>LED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CE99FED-7795-6BBE-16DE-2D655C0E20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5693070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Gmarket</a:t>
            </a:r>
            <a:r>
              <a:rPr lang="en-US" altLang="ko-KR" dirty="0"/>
              <a:t> G magazine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Gmarket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G</a:t>
            </a:r>
            <a:r>
              <a:rPr lang="ko-KR" altLang="en-US" dirty="0"/>
              <a:t>Market product and lifestyle information introduction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Smart Phone UI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183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Woongjin Coway Sales Tool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Woongjin Coway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9BB8860-65E5-1030-C02F-A0E2B1D76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Smart Phone UI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855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9551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beesket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POS system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beesket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BEESKET POS System</a:t>
            </a:r>
            <a:r>
              <a:rPr lang="ko-KR" altLang="en-US" dirty="0"/>
              <a:t/>
            </a:r>
            <a:r>
              <a:rPr lang="en-US" altLang="ko-KR" dirty="0"/>
              <a:t>Web </a:t>
            </a:r>
            <a:r>
              <a:rPr lang="ko-KR" altLang="en-US" dirty="0"/>
              <a:t>administrator and client </a:t>
            </a:r>
            <a:r>
              <a:rPr lang="en-US" altLang="ko-KR" dirty="0"/>
              <a:t>System</a:t>
            </a:r>
            <a:r>
              <a:rPr lang="ko-KR" altLang="en-US" dirty="0"/>
              <a:t>development project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2013.09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POS System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9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18839-7015-1FBD-670E-C425110B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2117DBAD-7AF7-410E-3A7F-2E9285BD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/>
              <a:t>Multi LLM </a:t>
            </a:r>
            <a:r>
              <a:rPr lang="ko-KR" altLang="en-US" dirty="0"/>
              <a:t>-based</a:t>
            </a:r>
            <a:br>
              <a:rPr lang="ko-KR" altLang="en-US" dirty="0"/>
            </a:br>
            <a:r>
              <a:rPr lang="en-US" altLang="ko-KR" dirty="0">
                <a:solidFill>
                  <a:schemeClr val="accent5"/>
                </a:solidFill>
              </a:rPr>
              <a:t>AI Contents </a:t>
            </a:r>
            <a:r>
              <a:rPr lang="ko-KR" altLang="en-US" dirty="0"/>
              <a:t>Service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7FF0A63-BF55-077F-D225-5F727D75F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TOSKY</a:t>
            </a:r>
            <a:r>
              <a:rPr lang="ko-KR" altLang="en-US" dirty="0"/>
              <a:t> Business Strategy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71525112-23F4-B9FD-F937-507888CBDBBC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Key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TOSKY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Multi LLM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-based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(Open </a:t>
            </a:r>
            <a:r>
              <a:rPr lang="en-US" altLang="ko-KR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AI,Google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Gemini)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utilizing technology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to provide generative content services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Voice narration converts text into natural, expressive audio, providing users with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 immersive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listening experience. Generative image creation automatically produces original, high-quality images from text descriptions for creative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advertising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educational, and various other applications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548B6-62B6-16AA-331B-7CBB793CA8D3}"/>
              </a:ext>
            </a:extLst>
          </p:cNvPr>
          <p:cNvSpPr txBox="1"/>
          <p:nvPr/>
        </p:nvSpPr>
        <p:spPr>
          <a:xfrm>
            <a:off x="468190" y="3542681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AI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Voice Narration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65911A33-6C96-9F52-BA53-C18201C9220C}"/>
              </a:ext>
            </a:extLst>
          </p:cNvPr>
          <p:cNvCxnSpPr>
            <a:cxnSpLocks/>
          </p:cNvCxnSpPr>
          <p:nvPr/>
        </p:nvCxnSpPr>
        <p:spPr>
          <a:xfrm>
            <a:off x="971817" y="3051043"/>
            <a:ext cx="1532324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35FE4E-B36C-4652-49ED-AA8FCD2825FA}"/>
              </a:ext>
            </a:extLst>
          </p:cNvPr>
          <p:cNvSpPr txBox="1"/>
          <p:nvPr/>
        </p:nvSpPr>
        <p:spPr>
          <a:xfrm>
            <a:off x="2575166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Generative Image Creation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EF9DA224-FB92-ABC0-6758-B5B2EDDAA830}"/>
              </a:ext>
            </a:extLst>
          </p:cNvPr>
          <p:cNvCxnSpPr>
            <a:cxnSpLocks/>
          </p:cNvCxnSpPr>
          <p:nvPr/>
        </p:nvCxnSpPr>
        <p:spPr>
          <a:xfrm>
            <a:off x="3078793" y="3051043"/>
            <a:ext cx="1750195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7446049-474B-8A3E-70CB-18F7F7F71C4B}"/>
              </a:ext>
            </a:extLst>
          </p:cNvPr>
          <p:cNvSpPr txBox="1"/>
          <p:nvPr/>
        </p:nvSpPr>
        <p:spPr>
          <a:xfrm>
            <a:off x="5052682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Content Summarization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99959157-54A5-78A0-E343-F31165EB2F53}"/>
              </a:ext>
            </a:extLst>
          </p:cNvPr>
          <p:cNvCxnSpPr>
            <a:cxnSpLocks/>
          </p:cNvCxnSpPr>
          <p:nvPr/>
        </p:nvCxnSpPr>
        <p:spPr>
          <a:xfrm>
            <a:off x="5462494" y="3051043"/>
            <a:ext cx="2061882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2C96CA-ADE1-CC5F-4705-F6E566ECDF95}"/>
              </a:ext>
            </a:extLst>
          </p:cNvPr>
          <p:cNvSpPr txBox="1"/>
          <p:nvPr/>
        </p:nvSpPr>
        <p:spPr>
          <a:xfrm>
            <a:off x="7679620" y="3569323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Content-Based Regeneration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3F673D99-0756-A141-49EC-49727B1178CE}"/>
              </a:ext>
            </a:extLst>
          </p:cNvPr>
          <p:cNvCxnSpPr>
            <a:cxnSpLocks/>
          </p:cNvCxnSpPr>
          <p:nvPr/>
        </p:nvCxnSpPr>
        <p:spPr>
          <a:xfrm>
            <a:off x="8183247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BF14D5B-614A-B465-61B7-EE5155CD2155}"/>
              </a:ext>
            </a:extLst>
          </p:cNvPr>
          <p:cNvSpPr txBox="1"/>
          <p:nvPr/>
        </p:nvSpPr>
        <p:spPr>
          <a:xfrm>
            <a:off x="468190" y="3961160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 service that automatically narrates text content in a natural and </a:t>
            </a:r>
            <a:r>
              <a:rPr lang="ko-KR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 immersive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immersive voice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F07F1F-60E7-C2A4-4989-A2BD936CD4BA}"/>
              </a:ext>
            </a:extLst>
          </p:cNvPr>
          <p:cNvSpPr txBox="1"/>
          <p:nvPr/>
        </p:nvSpPr>
        <p:spPr>
          <a:xfrm>
            <a:off x="2575166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 technology that generates original, high-quality images from text-based descriptions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Particularly generating appropriate content images tailored to image characteristics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20A3C8-A209-2201-0F75-70D1E073C76F}"/>
              </a:ext>
            </a:extLst>
          </p:cNvPr>
          <p:cNvSpPr txBox="1"/>
          <p:nvPr/>
        </p:nvSpPr>
        <p:spPr>
          <a:xfrm>
            <a:off x="5052682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Summarizes long texts or complex information concisely and clearly, delivering only the essentials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Helps save time and improve information accessibility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BD934A-DE31-5CAB-D267-0403FE4E4A18}"/>
              </a:ext>
            </a:extLst>
          </p:cNvPr>
          <p:cNvSpPr txBox="1"/>
          <p:nvPr/>
        </p:nvSpPr>
        <p:spPr>
          <a:xfrm>
            <a:off x="7679620" y="3987802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Restructures existing content into new, creative formats to expand usability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Text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Image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voice, and various other content format conversions are supported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grpSp>
        <p:nvGrpSpPr>
          <p:cNvPr id="2" name="그래픽 17">
            <a:extLst>
              <a:ext uri="{FF2B5EF4-FFF2-40B4-BE49-F238E27FC236}">
                <a16:creationId xmlns:a16="http://schemas.microsoft.com/office/drawing/2014/main" id="{72D66EA4-4E8E-891F-D6C2-8801EF45CD47}"/>
              </a:ext>
            </a:extLst>
          </p:cNvPr>
          <p:cNvGrpSpPr/>
          <p:nvPr/>
        </p:nvGrpSpPr>
        <p:grpSpPr>
          <a:xfrm>
            <a:off x="468190" y="2874595"/>
            <a:ext cx="377255" cy="351587"/>
            <a:chOff x="2787491" y="2855503"/>
            <a:chExt cx="419103" cy="390588"/>
          </a:xfrm>
          <a:solidFill>
            <a:schemeClr val="accent5"/>
          </a:solidFill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AA97B39B-63A3-887D-E94A-2CB699D89799}"/>
                </a:ext>
              </a:extLst>
            </p:cNvPr>
            <p:cNvSpPr/>
            <p:nvPr/>
          </p:nvSpPr>
          <p:spPr>
            <a:xfrm>
              <a:off x="2953511" y="3069473"/>
              <a:ext cx="87062" cy="52793"/>
            </a:xfrm>
            <a:custGeom>
              <a:avLst/>
              <a:gdLst>
                <a:gd name="connsiteX0" fmla="*/ 57819 w 87062"/>
                <a:gd name="connsiteY0" fmla="*/ 2279 h 52793"/>
                <a:gd name="connsiteX1" fmla="*/ 43531 w 87062"/>
                <a:gd name="connsiteY1" fmla="*/ 11804 h 52793"/>
                <a:gd name="connsiteX2" fmla="*/ 29244 w 87062"/>
                <a:gd name="connsiteY2" fmla="*/ 2279 h 52793"/>
                <a:gd name="connsiteX3" fmla="*/ 2574 w 87062"/>
                <a:gd name="connsiteY3" fmla="*/ 8946 h 52793"/>
                <a:gd name="connsiteX4" fmla="*/ 9241 w 87062"/>
                <a:gd name="connsiteY4" fmla="*/ 35616 h 52793"/>
                <a:gd name="connsiteX5" fmla="*/ 34006 w 87062"/>
                <a:gd name="connsiteY5" fmla="*/ 49904 h 52793"/>
                <a:gd name="connsiteX6" fmla="*/ 53056 w 87062"/>
                <a:gd name="connsiteY6" fmla="*/ 49904 h 52793"/>
                <a:gd name="connsiteX7" fmla="*/ 77821 w 87062"/>
                <a:gd name="connsiteY7" fmla="*/ 35616 h 52793"/>
                <a:gd name="connsiteX8" fmla="*/ 84489 w 87062"/>
                <a:gd name="connsiteY8" fmla="*/ 8946 h 52793"/>
                <a:gd name="connsiteX9" fmla="*/ 57819 w 87062"/>
                <a:gd name="connsiteY9" fmla="*/ 2279 h 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062" h="52793">
                  <a:moveTo>
                    <a:pt x="57819" y="2279"/>
                  </a:moveTo>
                  <a:lnTo>
                    <a:pt x="43531" y="11804"/>
                  </a:lnTo>
                  <a:lnTo>
                    <a:pt x="29244" y="2279"/>
                  </a:lnTo>
                  <a:cubicBezTo>
                    <a:pt x="19934" y="-2455"/>
                    <a:pt x="8560" y="388"/>
                    <a:pt x="2574" y="8946"/>
                  </a:cubicBezTo>
                  <a:cubicBezTo>
                    <a:pt x="-2633" y="18197"/>
                    <a:pt x="294" y="29904"/>
                    <a:pt x="9241" y="35616"/>
                  </a:cubicBezTo>
                  <a:lnTo>
                    <a:pt x="34006" y="49904"/>
                  </a:lnTo>
                  <a:cubicBezTo>
                    <a:pt x="39772" y="53756"/>
                    <a:pt x="47291" y="53756"/>
                    <a:pt x="53056" y="49904"/>
                  </a:cubicBezTo>
                  <a:lnTo>
                    <a:pt x="77821" y="35616"/>
                  </a:lnTo>
                  <a:cubicBezTo>
                    <a:pt x="86768" y="29904"/>
                    <a:pt x="89695" y="18197"/>
                    <a:pt x="84489" y="8946"/>
                  </a:cubicBezTo>
                  <a:cubicBezTo>
                    <a:pt x="78502" y="388"/>
                    <a:pt x="67128" y="-2455"/>
                    <a:pt x="57819" y="227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474ED7E5-CABC-940A-955F-79BF1FBF18BF}"/>
                </a:ext>
              </a:extLst>
            </p:cNvPr>
            <p:cNvSpPr/>
            <p:nvPr/>
          </p:nvSpPr>
          <p:spPr>
            <a:xfrm>
              <a:off x="2787491" y="2955174"/>
              <a:ext cx="62656" cy="67048"/>
            </a:xfrm>
            <a:custGeom>
              <a:avLst/>
              <a:gdLst>
                <a:gd name="connsiteX0" fmla="*/ 9527 w 62656"/>
                <a:gd name="connsiteY0" fmla="*/ 49904 h 67048"/>
                <a:gd name="connsiteX1" fmla="*/ 33339 w 62656"/>
                <a:gd name="connsiteY1" fmla="*/ 64191 h 67048"/>
                <a:gd name="connsiteX2" fmla="*/ 43817 w 62656"/>
                <a:gd name="connsiteY2" fmla="*/ 67049 h 67048"/>
                <a:gd name="connsiteX3" fmla="*/ 60009 w 62656"/>
                <a:gd name="connsiteY3" fmla="*/ 58476 h 67048"/>
                <a:gd name="connsiteX4" fmla="*/ 55247 w 62656"/>
                <a:gd name="connsiteY4" fmla="*/ 33711 h 67048"/>
                <a:gd name="connsiteX5" fmla="*/ 60009 w 62656"/>
                <a:gd name="connsiteY5" fmla="*/ 8946 h 67048"/>
                <a:gd name="connsiteX6" fmla="*/ 33339 w 62656"/>
                <a:gd name="connsiteY6" fmla="*/ 2278 h 67048"/>
                <a:gd name="connsiteX7" fmla="*/ 9527 w 62656"/>
                <a:gd name="connsiteY7" fmla="*/ 17519 h 67048"/>
                <a:gd name="connsiteX8" fmla="*/ 2 w 62656"/>
                <a:gd name="connsiteY8" fmla="*/ 33711 h 67048"/>
                <a:gd name="connsiteX9" fmla="*/ 9527 w 62656"/>
                <a:gd name="connsiteY9" fmla="*/ 49904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9527" y="49904"/>
                  </a:moveTo>
                  <a:lnTo>
                    <a:pt x="33339" y="64191"/>
                  </a:lnTo>
                  <a:cubicBezTo>
                    <a:pt x="36537" y="66007"/>
                    <a:pt x="40140" y="66990"/>
                    <a:pt x="43817" y="67049"/>
                  </a:cubicBezTo>
                  <a:cubicBezTo>
                    <a:pt x="50283" y="66976"/>
                    <a:pt x="56315" y="63782"/>
                    <a:pt x="60009" y="58476"/>
                  </a:cubicBezTo>
                  <a:cubicBezTo>
                    <a:pt x="64895" y="50202"/>
                    <a:pt x="62853" y="39583"/>
                    <a:pt x="55247" y="33711"/>
                  </a:cubicBezTo>
                  <a:cubicBezTo>
                    <a:pt x="62853" y="27839"/>
                    <a:pt x="64895" y="17220"/>
                    <a:pt x="60009" y="8946"/>
                  </a:cubicBezTo>
                  <a:cubicBezTo>
                    <a:pt x="54023" y="388"/>
                    <a:pt x="42649" y="-2455"/>
                    <a:pt x="33339" y="2278"/>
                  </a:cubicBezTo>
                  <a:lnTo>
                    <a:pt x="9527" y="17519"/>
                  </a:lnTo>
                  <a:cubicBezTo>
                    <a:pt x="3580" y="20716"/>
                    <a:pt x="-93" y="26960"/>
                    <a:pt x="2" y="33711"/>
                  </a:cubicBezTo>
                  <a:cubicBezTo>
                    <a:pt x="287" y="40357"/>
                    <a:pt x="3857" y="46426"/>
                    <a:pt x="9527" y="4990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9941C028-1E5A-1322-0D12-9D74CBFCCEC8}"/>
                </a:ext>
              </a:extLst>
            </p:cNvPr>
            <p:cNvSpPr/>
            <p:nvPr/>
          </p:nvSpPr>
          <p:spPr>
            <a:xfrm>
              <a:off x="2863790" y="2901242"/>
              <a:ext cx="76005" cy="60992"/>
            </a:xfrm>
            <a:custGeom>
              <a:avLst/>
              <a:gdLst>
                <a:gd name="connsiteX0" fmla="*/ 18953 w 76005"/>
                <a:gd name="connsiteY0" fmla="*/ 60973 h 60992"/>
                <a:gd name="connsiteX1" fmla="*/ 28478 w 76005"/>
                <a:gd name="connsiteY1" fmla="*/ 58115 h 60992"/>
                <a:gd name="connsiteX2" fmla="*/ 67530 w 76005"/>
                <a:gd name="connsiteY2" fmla="*/ 35255 h 60992"/>
                <a:gd name="connsiteX3" fmla="*/ 73245 w 76005"/>
                <a:gd name="connsiteY3" fmla="*/ 9538 h 60992"/>
                <a:gd name="connsiteX4" fmla="*/ 48739 w 76005"/>
                <a:gd name="connsiteY4" fmla="*/ 2158 h 60992"/>
                <a:gd name="connsiteX5" fmla="*/ 47528 w 76005"/>
                <a:gd name="connsiteY5" fmla="*/ 2870 h 60992"/>
                <a:gd name="connsiteX6" fmla="*/ 8475 w 76005"/>
                <a:gd name="connsiteY6" fmla="*/ 25730 h 60992"/>
                <a:gd name="connsiteX7" fmla="*/ 2760 w 76005"/>
                <a:gd name="connsiteY7" fmla="*/ 51448 h 60992"/>
                <a:gd name="connsiteX8" fmla="*/ 18953 w 76005"/>
                <a:gd name="connsiteY8" fmla="*/ 60973 h 6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2">
                  <a:moveTo>
                    <a:pt x="18953" y="60973"/>
                  </a:moveTo>
                  <a:cubicBezTo>
                    <a:pt x="22332" y="60928"/>
                    <a:pt x="25632" y="59938"/>
                    <a:pt x="28478" y="58115"/>
                  </a:cubicBezTo>
                  <a:lnTo>
                    <a:pt x="67530" y="35255"/>
                  </a:lnTo>
                  <a:cubicBezTo>
                    <a:pt x="76012" y="29593"/>
                    <a:pt x="78530" y="18258"/>
                    <a:pt x="73245" y="9538"/>
                  </a:cubicBezTo>
                  <a:cubicBezTo>
                    <a:pt x="68516" y="732"/>
                    <a:pt x="57544" y="-2572"/>
                    <a:pt x="48739" y="2158"/>
                  </a:cubicBezTo>
                  <a:cubicBezTo>
                    <a:pt x="48326" y="2380"/>
                    <a:pt x="47922" y="2617"/>
                    <a:pt x="47528" y="2870"/>
                  </a:cubicBezTo>
                  <a:lnTo>
                    <a:pt x="8475" y="25730"/>
                  </a:lnTo>
                  <a:cubicBezTo>
                    <a:pt x="-6" y="31392"/>
                    <a:pt x="-2524" y="42727"/>
                    <a:pt x="2760" y="51448"/>
                  </a:cubicBezTo>
                  <a:cubicBezTo>
                    <a:pt x="5784" y="57561"/>
                    <a:pt x="12142" y="61300"/>
                    <a:pt x="18953" y="6097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9F180C2C-82A8-2C3F-2074-DF01F98B883A}"/>
                </a:ext>
              </a:extLst>
            </p:cNvPr>
            <p:cNvSpPr/>
            <p:nvPr/>
          </p:nvSpPr>
          <p:spPr>
            <a:xfrm>
              <a:off x="2953511" y="2855503"/>
              <a:ext cx="87062" cy="52792"/>
            </a:xfrm>
            <a:custGeom>
              <a:avLst/>
              <a:gdLst>
                <a:gd name="connsiteX0" fmla="*/ 29244 w 87062"/>
                <a:gd name="connsiteY0" fmla="*/ 50514 h 52792"/>
                <a:gd name="connsiteX1" fmla="*/ 43531 w 87062"/>
                <a:gd name="connsiteY1" fmla="*/ 40989 h 52792"/>
                <a:gd name="connsiteX2" fmla="*/ 57819 w 87062"/>
                <a:gd name="connsiteY2" fmla="*/ 50514 h 52792"/>
                <a:gd name="connsiteX3" fmla="*/ 68296 w 87062"/>
                <a:gd name="connsiteY3" fmla="*/ 52419 h 52792"/>
                <a:gd name="connsiteX4" fmla="*/ 84489 w 87062"/>
                <a:gd name="connsiteY4" fmla="*/ 43847 h 52792"/>
                <a:gd name="connsiteX5" fmla="*/ 77821 w 87062"/>
                <a:gd name="connsiteY5" fmla="*/ 17177 h 52792"/>
                <a:gd name="connsiteX6" fmla="*/ 53056 w 87062"/>
                <a:gd name="connsiteY6" fmla="*/ 2889 h 52792"/>
                <a:gd name="connsiteX7" fmla="*/ 34006 w 87062"/>
                <a:gd name="connsiteY7" fmla="*/ 2889 h 52792"/>
                <a:gd name="connsiteX8" fmla="*/ 9241 w 87062"/>
                <a:gd name="connsiteY8" fmla="*/ 17177 h 52792"/>
                <a:gd name="connsiteX9" fmla="*/ 2574 w 87062"/>
                <a:gd name="connsiteY9" fmla="*/ 43847 h 52792"/>
                <a:gd name="connsiteX10" fmla="*/ 29244 w 87062"/>
                <a:gd name="connsiteY10" fmla="*/ 50514 h 5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62" h="52792">
                  <a:moveTo>
                    <a:pt x="29244" y="50514"/>
                  </a:moveTo>
                  <a:lnTo>
                    <a:pt x="43531" y="40989"/>
                  </a:lnTo>
                  <a:lnTo>
                    <a:pt x="57819" y="50514"/>
                  </a:lnTo>
                  <a:cubicBezTo>
                    <a:pt x="61088" y="52041"/>
                    <a:pt x="64698" y="52697"/>
                    <a:pt x="68296" y="52419"/>
                  </a:cubicBezTo>
                  <a:cubicBezTo>
                    <a:pt x="74804" y="52515"/>
                    <a:pt x="80910" y="49283"/>
                    <a:pt x="84489" y="43847"/>
                  </a:cubicBezTo>
                  <a:cubicBezTo>
                    <a:pt x="89695" y="34596"/>
                    <a:pt x="86769" y="22889"/>
                    <a:pt x="77821" y="17177"/>
                  </a:cubicBezTo>
                  <a:lnTo>
                    <a:pt x="53056" y="2889"/>
                  </a:lnTo>
                  <a:cubicBezTo>
                    <a:pt x="47291" y="-963"/>
                    <a:pt x="39772" y="-963"/>
                    <a:pt x="34006" y="2889"/>
                  </a:cubicBezTo>
                  <a:lnTo>
                    <a:pt x="9241" y="17177"/>
                  </a:lnTo>
                  <a:cubicBezTo>
                    <a:pt x="294" y="22889"/>
                    <a:pt x="-2633" y="34596"/>
                    <a:pt x="2574" y="43847"/>
                  </a:cubicBezTo>
                  <a:cubicBezTo>
                    <a:pt x="8560" y="52405"/>
                    <a:pt x="19934" y="55249"/>
                    <a:pt x="29244" y="5051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99F30ECE-97F5-6F38-DA63-89900E69AAC5}"/>
                </a:ext>
              </a:extLst>
            </p:cNvPr>
            <p:cNvSpPr/>
            <p:nvPr/>
          </p:nvSpPr>
          <p:spPr>
            <a:xfrm>
              <a:off x="3054290" y="2901243"/>
              <a:ext cx="76005" cy="60991"/>
            </a:xfrm>
            <a:custGeom>
              <a:avLst/>
              <a:gdLst>
                <a:gd name="connsiteX0" fmla="*/ 8475 w 76005"/>
                <a:gd name="connsiteY0" fmla="*/ 35254 h 60991"/>
                <a:gd name="connsiteX1" fmla="*/ 47528 w 76005"/>
                <a:gd name="connsiteY1" fmla="*/ 58114 h 60991"/>
                <a:gd name="connsiteX2" fmla="*/ 57053 w 76005"/>
                <a:gd name="connsiteY2" fmla="*/ 60971 h 60991"/>
                <a:gd name="connsiteX3" fmla="*/ 73245 w 76005"/>
                <a:gd name="connsiteY3" fmla="*/ 51446 h 60991"/>
                <a:gd name="connsiteX4" fmla="*/ 67530 w 76005"/>
                <a:gd name="connsiteY4" fmla="*/ 25729 h 60991"/>
                <a:gd name="connsiteX5" fmla="*/ 28478 w 76005"/>
                <a:gd name="connsiteY5" fmla="*/ 2869 h 60991"/>
                <a:gd name="connsiteX6" fmla="*/ 3473 w 76005"/>
                <a:gd name="connsiteY6" fmla="*/ 8325 h 60991"/>
                <a:gd name="connsiteX7" fmla="*/ 2760 w 76005"/>
                <a:gd name="connsiteY7" fmla="*/ 9536 h 60991"/>
                <a:gd name="connsiteX8" fmla="*/ 8475 w 76005"/>
                <a:gd name="connsiteY8" fmla="*/ 35254 h 6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1">
                  <a:moveTo>
                    <a:pt x="8475" y="35254"/>
                  </a:moveTo>
                  <a:lnTo>
                    <a:pt x="47528" y="58114"/>
                  </a:lnTo>
                  <a:cubicBezTo>
                    <a:pt x="50374" y="59937"/>
                    <a:pt x="53673" y="60926"/>
                    <a:pt x="57053" y="60971"/>
                  </a:cubicBezTo>
                  <a:cubicBezTo>
                    <a:pt x="63864" y="61299"/>
                    <a:pt x="70222" y="57559"/>
                    <a:pt x="73245" y="51446"/>
                  </a:cubicBezTo>
                  <a:cubicBezTo>
                    <a:pt x="78530" y="42726"/>
                    <a:pt x="76011" y="31390"/>
                    <a:pt x="67530" y="25729"/>
                  </a:cubicBezTo>
                  <a:lnTo>
                    <a:pt x="28478" y="2869"/>
                  </a:lnTo>
                  <a:cubicBezTo>
                    <a:pt x="20066" y="-2529"/>
                    <a:pt x="8871" y="-86"/>
                    <a:pt x="3473" y="8325"/>
                  </a:cubicBezTo>
                  <a:cubicBezTo>
                    <a:pt x="3219" y="8720"/>
                    <a:pt x="2982" y="9124"/>
                    <a:pt x="2760" y="9536"/>
                  </a:cubicBezTo>
                  <a:cubicBezTo>
                    <a:pt x="-2524" y="18257"/>
                    <a:pt x="-6" y="29592"/>
                    <a:pt x="8475" y="3525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D20314C2-787A-CF5B-3C63-3EE419B6EB2C}"/>
                </a:ext>
              </a:extLst>
            </p:cNvPr>
            <p:cNvSpPr/>
            <p:nvPr/>
          </p:nvSpPr>
          <p:spPr>
            <a:xfrm>
              <a:off x="3143937" y="2955174"/>
              <a:ext cx="62656" cy="67048"/>
            </a:xfrm>
            <a:custGeom>
              <a:avLst/>
              <a:gdLst>
                <a:gd name="connsiteX0" fmla="*/ 7410 w 62656"/>
                <a:gd name="connsiteY0" fmla="*/ 33711 h 67048"/>
                <a:gd name="connsiteX1" fmla="*/ 2648 w 62656"/>
                <a:gd name="connsiteY1" fmla="*/ 58476 h 67048"/>
                <a:gd name="connsiteX2" fmla="*/ 18840 w 62656"/>
                <a:gd name="connsiteY2" fmla="*/ 67049 h 67048"/>
                <a:gd name="connsiteX3" fmla="*/ 29318 w 62656"/>
                <a:gd name="connsiteY3" fmla="*/ 64191 h 67048"/>
                <a:gd name="connsiteX4" fmla="*/ 53130 w 62656"/>
                <a:gd name="connsiteY4" fmla="*/ 49904 h 67048"/>
                <a:gd name="connsiteX5" fmla="*/ 62655 w 62656"/>
                <a:gd name="connsiteY5" fmla="*/ 33711 h 67048"/>
                <a:gd name="connsiteX6" fmla="*/ 53130 w 62656"/>
                <a:gd name="connsiteY6" fmla="*/ 17519 h 67048"/>
                <a:gd name="connsiteX7" fmla="*/ 29318 w 62656"/>
                <a:gd name="connsiteY7" fmla="*/ 2278 h 67048"/>
                <a:gd name="connsiteX8" fmla="*/ 2648 w 62656"/>
                <a:gd name="connsiteY8" fmla="*/ 8946 h 67048"/>
                <a:gd name="connsiteX9" fmla="*/ 7410 w 62656"/>
                <a:gd name="connsiteY9" fmla="*/ 33711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7410" y="33711"/>
                  </a:moveTo>
                  <a:cubicBezTo>
                    <a:pt x="-196" y="39583"/>
                    <a:pt x="-2239" y="50202"/>
                    <a:pt x="2648" y="58476"/>
                  </a:cubicBezTo>
                  <a:cubicBezTo>
                    <a:pt x="6342" y="63782"/>
                    <a:pt x="12375" y="66976"/>
                    <a:pt x="18840" y="67049"/>
                  </a:cubicBezTo>
                  <a:cubicBezTo>
                    <a:pt x="22517" y="66990"/>
                    <a:pt x="26120" y="66007"/>
                    <a:pt x="29318" y="64191"/>
                  </a:cubicBezTo>
                  <a:lnTo>
                    <a:pt x="53130" y="49904"/>
                  </a:lnTo>
                  <a:cubicBezTo>
                    <a:pt x="58800" y="46426"/>
                    <a:pt x="62370" y="40357"/>
                    <a:pt x="62655" y="33711"/>
                  </a:cubicBezTo>
                  <a:cubicBezTo>
                    <a:pt x="62750" y="26960"/>
                    <a:pt x="59078" y="20716"/>
                    <a:pt x="53130" y="17519"/>
                  </a:cubicBezTo>
                  <a:lnTo>
                    <a:pt x="29318" y="2278"/>
                  </a:lnTo>
                  <a:cubicBezTo>
                    <a:pt x="20008" y="-2455"/>
                    <a:pt x="8634" y="388"/>
                    <a:pt x="2648" y="8946"/>
                  </a:cubicBezTo>
                  <a:cubicBezTo>
                    <a:pt x="-2239" y="17220"/>
                    <a:pt x="-196" y="27839"/>
                    <a:pt x="7410" y="3371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119318A1-5764-FFCE-6DAB-69A0C90C1218}"/>
                </a:ext>
              </a:extLst>
            </p:cNvPr>
            <p:cNvSpPr/>
            <p:nvPr/>
          </p:nvSpPr>
          <p:spPr>
            <a:xfrm>
              <a:off x="2863711" y="3005760"/>
              <a:ext cx="76084" cy="61249"/>
            </a:xfrm>
            <a:custGeom>
              <a:avLst/>
              <a:gdLst>
                <a:gd name="connsiteX0" fmla="*/ 8554 w 76084"/>
                <a:gd name="connsiteY0" fmla="*/ 35512 h 61249"/>
                <a:gd name="connsiteX1" fmla="*/ 8554 w 76084"/>
                <a:gd name="connsiteY1" fmla="*/ 35512 h 61249"/>
                <a:gd name="connsiteX2" fmla="*/ 47607 w 76084"/>
                <a:gd name="connsiteY2" fmla="*/ 58372 h 61249"/>
                <a:gd name="connsiteX3" fmla="*/ 57132 w 76084"/>
                <a:gd name="connsiteY3" fmla="*/ 61230 h 61249"/>
                <a:gd name="connsiteX4" fmla="*/ 73324 w 76084"/>
                <a:gd name="connsiteY4" fmla="*/ 51705 h 61249"/>
                <a:gd name="connsiteX5" fmla="*/ 67609 w 76084"/>
                <a:gd name="connsiteY5" fmla="*/ 25987 h 61249"/>
                <a:gd name="connsiteX6" fmla="*/ 28557 w 76084"/>
                <a:gd name="connsiteY6" fmla="*/ 3127 h 61249"/>
                <a:gd name="connsiteX7" fmla="*/ 3418 w 76084"/>
                <a:gd name="connsiteY7" fmla="*/ 7933 h 61249"/>
                <a:gd name="connsiteX8" fmla="*/ 2839 w 76084"/>
                <a:gd name="connsiteY8" fmla="*/ 8842 h 61249"/>
                <a:gd name="connsiteX9" fmla="*/ 8554 w 76084"/>
                <a:gd name="connsiteY9" fmla="*/ 35512 h 6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084" h="61249">
                  <a:moveTo>
                    <a:pt x="8554" y="35512"/>
                  </a:moveTo>
                  <a:lnTo>
                    <a:pt x="8554" y="35512"/>
                  </a:lnTo>
                  <a:lnTo>
                    <a:pt x="47607" y="58372"/>
                  </a:lnTo>
                  <a:cubicBezTo>
                    <a:pt x="50453" y="60195"/>
                    <a:pt x="53752" y="61185"/>
                    <a:pt x="57132" y="61230"/>
                  </a:cubicBezTo>
                  <a:cubicBezTo>
                    <a:pt x="63943" y="61557"/>
                    <a:pt x="70301" y="57818"/>
                    <a:pt x="73324" y="51705"/>
                  </a:cubicBezTo>
                  <a:cubicBezTo>
                    <a:pt x="78609" y="42985"/>
                    <a:pt x="76090" y="31649"/>
                    <a:pt x="67609" y="25987"/>
                  </a:cubicBezTo>
                  <a:lnTo>
                    <a:pt x="28557" y="3127"/>
                  </a:lnTo>
                  <a:cubicBezTo>
                    <a:pt x="20288" y="-2488"/>
                    <a:pt x="9033" y="-336"/>
                    <a:pt x="3418" y="7933"/>
                  </a:cubicBezTo>
                  <a:cubicBezTo>
                    <a:pt x="3216" y="8230"/>
                    <a:pt x="3023" y="8534"/>
                    <a:pt x="2839" y="8842"/>
                  </a:cubicBezTo>
                  <a:cubicBezTo>
                    <a:pt x="-2552" y="17854"/>
                    <a:pt x="-56" y="29501"/>
                    <a:pt x="8554" y="3551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001BABB3-FD05-A2A4-CD99-EC4D86725F41}"/>
                </a:ext>
              </a:extLst>
            </p:cNvPr>
            <p:cNvSpPr/>
            <p:nvPr/>
          </p:nvSpPr>
          <p:spPr>
            <a:xfrm>
              <a:off x="3054290" y="3005759"/>
              <a:ext cx="76084" cy="61250"/>
            </a:xfrm>
            <a:custGeom>
              <a:avLst/>
              <a:gdLst>
                <a:gd name="connsiteX0" fmla="*/ 18953 w 76084"/>
                <a:gd name="connsiteY0" fmla="*/ 61231 h 61250"/>
                <a:gd name="connsiteX1" fmla="*/ 28478 w 76084"/>
                <a:gd name="connsiteY1" fmla="*/ 58373 h 61250"/>
                <a:gd name="connsiteX2" fmla="*/ 67530 w 76084"/>
                <a:gd name="connsiteY2" fmla="*/ 35513 h 61250"/>
                <a:gd name="connsiteX3" fmla="*/ 73245 w 76084"/>
                <a:gd name="connsiteY3" fmla="*/ 8843 h 61250"/>
                <a:gd name="connsiteX4" fmla="*/ 48437 w 76084"/>
                <a:gd name="connsiteY4" fmla="*/ 2549 h 61250"/>
                <a:gd name="connsiteX5" fmla="*/ 47528 w 76084"/>
                <a:gd name="connsiteY5" fmla="*/ 3128 h 61250"/>
                <a:gd name="connsiteX6" fmla="*/ 8475 w 76084"/>
                <a:gd name="connsiteY6" fmla="*/ 25988 h 61250"/>
                <a:gd name="connsiteX7" fmla="*/ 2760 w 76084"/>
                <a:gd name="connsiteY7" fmla="*/ 51706 h 61250"/>
                <a:gd name="connsiteX8" fmla="*/ 18953 w 76084"/>
                <a:gd name="connsiteY8" fmla="*/ 61231 h 6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84" h="61250">
                  <a:moveTo>
                    <a:pt x="18953" y="61231"/>
                  </a:moveTo>
                  <a:cubicBezTo>
                    <a:pt x="22332" y="61186"/>
                    <a:pt x="25632" y="60196"/>
                    <a:pt x="28478" y="58373"/>
                  </a:cubicBezTo>
                  <a:lnTo>
                    <a:pt x="67530" y="35513"/>
                  </a:lnTo>
                  <a:cubicBezTo>
                    <a:pt x="76141" y="29502"/>
                    <a:pt x="78636" y="17855"/>
                    <a:pt x="73245" y="8843"/>
                  </a:cubicBezTo>
                  <a:cubicBezTo>
                    <a:pt x="68133" y="255"/>
                    <a:pt x="57026" y="-2563"/>
                    <a:pt x="48437" y="2549"/>
                  </a:cubicBezTo>
                  <a:cubicBezTo>
                    <a:pt x="48129" y="2733"/>
                    <a:pt x="47825" y="2926"/>
                    <a:pt x="47528" y="3128"/>
                  </a:cubicBezTo>
                  <a:lnTo>
                    <a:pt x="8475" y="25988"/>
                  </a:lnTo>
                  <a:cubicBezTo>
                    <a:pt x="-6" y="31650"/>
                    <a:pt x="-2524" y="42986"/>
                    <a:pt x="2760" y="51706"/>
                  </a:cubicBezTo>
                  <a:cubicBezTo>
                    <a:pt x="5784" y="57819"/>
                    <a:pt x="12141" y="61559"/>
                    <a:pt x="18953" y="6123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F2BBA8CB-4096-A90D-5F54-0D6898539066}"/>
                </a:ext>
              </a:extLst>
            </p:cNvPr>
            <p:cNvSpPr/>
            <p:nvPr/>
          </p:nvSpPr>
          <p:spPr>
            <a:xfrm>
              <a:off x="2787491" y="3060322"/>
              <a:ext cx="419103" cy="185769"/>
            </a:xfrm>
            <a:custGeom>
              <a:avLst/>
              <a:gdLst>
                <a:gd name="connsiteX0" fmla="*/ 409577 w 419103"/>
                <a:gd name="connsiteY0" fmla="*/ 36195 h 185769"/>
                <a:gd name="connsiteX1" fmla="*/ 350522 w 419103"/>
                <a:gd name="connsiteY1" fmla="*/ 0 h 185769"/>
                <a:gd name="connsiteX2" fmla="*/ 209552 w 419103"/>
                <a:gd name="connsiteY2" fmla="*/ 82868 h 185769"/>
                <a:gd name="connsiteX3" fmla="*/ 68582 w 419103"/>
                <a:gd name="connsiteY3" fmla="*/ 0 h 185769"/>
                <a:gd name="connsiteX4" fmla="*/ 9527 w 419103"/>
                <a:gd name="connsiteY4" fmla="*/ 36195 h 185769"/>
                <a:gd name="connsiteX5" fmla="*/ 2 w 419103"/>
                <a:gd name="connsiteY5" fmla="*/ 52388 h 185769"/>
                <a:gd name="connsiteX6" fmla="*/ 9527 w 419103"/>
                <a:gd name="connsiteY6" fmla="*/ 68580 h 185769"/>
                <a:gd name="connsiteX7" fmla="*/ 200027 w 419103"/>
                <a:gd name="connsiteY7" fmla="*/ 182880 h 185769"/>
                <a:gd name="connsiteX8" fmla="*/ 219077 w 419103"/>
                <a:gd name="connsiteY8" fmla="*/ 182880 h 185769"/>
                <a:gd name="connsiteX9" fmla="*/ 409577 w 419103"/>
                <a:gd name="connsiteY9" fmla="*/ 68580 h 185769"/>
                <a:gd name="connsiteX10" fmla="*/ 419102 w 419103"/>
                <a:gd name="connsiteY10" fmla="*/ 52388 h 185769"/>
                <a:gd name="connsiteX11" fmla="*/ 409577 w 419103"/>
                <a:gd name="connsiteY11" fmla="*/ 36195 h 18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103" h="185769">
                  <a:moveTo>
                    <a:pt x="409577" y="36195"/>
                  </a:moveTo>
                  <a:lnTo>
                    <a:pt x="350522" y="0"/>
                  </a:lnTo>
                  <a:lnTo>
                    <a:pt x="209552" y="82868"/>
                  </a:lnTo>
                  <a:lnTo>
                    <a:pt x="68582" y="0"/>
                  </a:lnTo>
                  <a:lnTo>
                    <a:pt x="9527" y="36195"/>
                  </a:lnTo>
                  <a:cubicBezTo>
                    <a:pt x="3580" y="39393"/>
                    <a:pt x="-93" y="45635"/>
                    <a:pt x="2" y="52388"/>
                  </a:cubicBezTo>
                  <a:cubicBezTo>
                    <a:pt x="287" y="59033"/>
                    <a:pt x="3857" y="65102"/>
                    <a:pt x="9527" y="68580"/>
                  </a:cubicBezTo>
                  <a:lnTo>
                    <a:pt x="200027" y="182880"/>
                  </a:lnTo>
                  <a:cubicBezTo>
                    <a:pt x="205792" y="186733"/>
                    <a:pt x="213311" y="186733"/>
                    <a:pt x="219077" y="182880"/>
                  </a:cubicBezTo>
                  <a:lnTo>
                    <a:pt x="409577" y="68580"/>
                  </a:lnTo>
                  <a:cubicBezTo>
                    <a:pt x="415247" y="65102"/>
                    <a:pt x="418817" y="59033"/>
                    <a:pt x="419102" y="52388"/>
                  </a:cubicBezTo>
                  <a:cubicBezTo>
                    <a:pt x="419196" y="45636"/>
                    <a:pt x="415524" y="39393"/>
                    <a:pt x="409577" y="3619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31" name="그래픽 30">
            <a:extLst>
              <a:ext uri="{FF2B5EF4-FFF2-40B4-BE49-F238E27FC236}">
                <a16:creationId xmlns:a16="http://schemas.microsoft.com/office/drawing/2014/main" id="{3BA20C9A-3581-5FA3-DE1E-6B5CF2274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2771" y="2821789"/>
            <a:ext cx="457199" cy="457199"/>
          </a:xfrm>
          <a:prstGeom prst="rect">
            <a:avLst/>
          </a:prstGeom>
        </p:spPr>
      </p:pic>
      <p:pic>
        <p:nvPicPr>
          <p:cNvPr id="33" name="그래픽 32">
            <a:extLst>
              <a:ext uri="{FF2B5EF4-FFF2-40B4-BE49-F238E27FC236}">
                <a16:creationId xmlns:a16="http://schemas.microsoft.com/office/drawing/2014/main" id="{C6C23957-49C1-FFB5-0449-6D2F92AA2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0009" y="2868355"/>
            <a:ext cx="364067" cy="364067"/>
          </a:xfrm>
          <a:prstGeom prst="rect">
            <a:avLst/>
          </a:prstGeom>
        </p:spPr>
      </p:pic>
      <p:pic>
        <p:nvPicPr>
          <p:cNvPr id="35" name="그래픽 34">
            <a:extLst>
              <a:ext uri="{FF2B5EF4-FFF2-40B4-BE49-F238E27FC236}">
                <a16:creationId xmlns:a16="http://schemas.microsoft.com/office/drawing/2014/main" id="{271F20B8-0272-1049-B2C1-57AE19248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8308" y="2821789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24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DIOWISETELL </a:t>
            </a:r>
            <a:br>
              <a:rPr lang="en-US" altLang="ko-KR" dirty="0"/>
            </a:br>
            <a:r>
              <a:rPr lang="en-US" altLang="ko-KR" dirty="0"/>
              <a:t>Repot module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DIOTECH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ARS </a:t>
            </a:r>
            <a:r>
              <a:rPr lang="ko-KR" altLang="en-US" dirty="0"/>
              <a:t>-based voice recognition service server monitoring and management </a:t>
            </a:r>
            <a:r>
              <a:rPr lang="en-US" altLang="ko-KR" dirty="0"/>
              <a:t>Flex Application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2013.09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782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LTAS </a:t>
            </a:r>
            <a:br>
              <a:rPr lang="en-US" altLang="ko-KR" dirty="0"/>
            </a:br>
            <a:r>
              <a:rPr lang="en-US" altLang="ko-KR" dirty="0"/>
              <a:t>Report Module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KT</a:t>
            </a:r>
            <a:r>
              <a:rPr lang="ko-KR" altLang="en-US" dirty="0"/>
              <a:t>A tool for reporting mobile data usage of </a:t>
            </a:r>
            <a:br>
              <a:rPr lang="en-US" altLang="ko-KR" dirty="0"/>
            </a:br>
            <a:r>
              <a:rPr lang="ko-KR" altLang="en-US" dirty="0"/>
              <a:t>manufacturer statistics</a:t>
            </a:r>
            <a:r>
              <a:rPr lang="en-US" altLang="ko-KR" dirty="0"/>
              <a:t>, </a:t>
            </a:r>
            <a:r>
              <a:rPr lang="ko-KR" altLang="en-US" dirty="0"/>
              <a:t>regional statistics</a:t>
            </a:r>
            <a:r>
              <a:rPr lang="en-US" altLang="ko-KR" dirty="0"/>
              <a:t>, LTE Traffic </a:t>
            </a:r>
            <a:r>
              <a:rPr lang="ko-KR" altLang="en-US" dirty="0"/>
              <a:t>for at-a-glance status monitoring </a:t>
            </a:r>
            <a:r>
              <a:rPr lang="en-US" altLang="ko-KR" dirty="0"/>
              <a:t>Application </a:t>
            </a:r>
            <a:r>
              <a:rPr lang="ko-KR" altLang="en-US" dirty="0"/>
              <a:t/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2013.08 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363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MyplTalk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 err="1"/>
              <a:t>myplacetalk</a:t>
            </a:r>
            <a:r>
              <a:rPr lang="en-US" altLang="ko-KR" dirty="0"/>
              <a:t> API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MyplTalk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nationwide restaurant</a:t>
            </a:r>
            <a:r>
              <a:rPr lang="en-US" altLang="ko-KR" dirty="0"/>
              <a:t>, </a:t>
            </a:r>
            <a:r>
              <a:rPr lang="ko-KR" altLang="en-US" dirty="0"/>
              <a:t>accommodation, etc. </a:t>
            </a:r>
            <a:r>
              <a:rPr lang="en-US" altLang="ko-KR" dirty="0"/>
              <a:t>92</a:t>
            </a:r>
            <a:r>
              <a:rPr lang="ko-KR" altLang="en-US" dirty="0" err="1"/>
              <a:t>ten thousand</a:t>
            </a:r>
            <a:r>
              <a:rPr lang="ko-KR" altLang="en-US" dirty="0"/>
              <a:t> data </a:t>
            </a:r>
            <a:r>
              <a:rPr lang="en-US" altLang="ko-KR" dirty="0"/>
              <a:t>API </a:t>
            </a:r>
            <a:r>
              <a:rPr lang="ko-KR" altLang="en-US" dirty="0"/>
              <a:t>information site for </a:t>
            </a:r>
            <a:br>
              <a:rPr lang="en-US" altLang="ko-KR" dirty="0"/>
            </a:br>
            <a:r>
              <a:rPr lang="en-US" altLang="ko-KR" dirty="0"/>
              <a:t>API </a:t>
            </a:r>
            <a:r>
              <a:rPr lang="ko-KR" altLang="en-US" dirty="0"/>
              <a:t>product application</a:t>
            </a:r>
            <a:r>
              <a:rPr lang="en-US" altLang="ko-KR" dirty="0"/>
              <a:t>, </a:t>
            </a:r>
            <a:r>
              <a:rPr lang="ko-KR" altLang="en-US" dirty="0"/>
              <a:t>management and statistics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Period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2013.09 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Responsibilities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179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SK </a:t>
            </a:r>
            <a:r>
              <a:rPr lang="ko-KR" altLang="en-US" dirty="0" err="1"/>
              <a:t>Tellink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SEVION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SK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A fault monitoring system applied to the telecommunications field with </a:t>
            </a:r>
            <a:br>
              <a:rPr lang="en-US" altLang="ko-KR" dirty="0"/>
            </a:br>
            <a:r>
              <a:rPr lang="ko-KR" altLang="en-US" dirty="0"/>
              <a:t>real-time fault detection</a:t>
            </a:r>
            <a:r>
              <a:rPr lang="en-US" altLang="ko-KR" dirty="0"/>
              <a:t>/</a:t>
            </a:r>
            <a:r>
              <a:rPr lang="ko-KR" altLang="en-US" dirty="0"/>
              <a:t>monitoring</a:t>
            </a:r>
            <a:r>
              <a:rPr lang="en-US" altLang="ko-KR" dirty="0"/>
              <a:t>/</a:t>
            </a:r>
            <a:r>
              <a:rPr lang="ko-KR" altLang="en-US" dirty="0" err="1"/>
              <a:t>traffic</a:t>
            </a:r>
            <a:r>
              <a:rPr lang="en-US" altLang="ko-KR" dirty="0"/>
              <a:t>/</a:t>
            </a:r>
            <a:r>
              <a:rPr lang="ko-KR" altLang="en-US" dirty="0"/>
              <a:t>control and permission management for </a:t>
            </a:r>
            <a:br>
              <a:rPr lang="en-US" altLang="ko-KR" dirty="0"/>
            </a:br>
            <a:r>
              <a:rPr lang="ko-KR" altLang="en-US" dirty="0"/>
              <a:t>at-a-glance system and fault status visibility</a:t>
            </a:r>
            <a:r>
              <a:rPr lang="en-US" altLang="ko-KR" dirty="0"/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151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Hanssem </a:t>
            </a:r>
            <a:br>
              <a:rPr lang="en-US" altLang="ko-KR" dirty="0"/>
            </a:br>
            <a:r>
              <a:rPr lang="ko-KR" altLang="en-US" dirty="0"/>
              <a:t>Mobile Shopping Mall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Hanssem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3C948710-0A45-B1B9-31CD-038AF1EF18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9720266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Cloud</a:t>
            </a:r>
            <a:r>
              <a:rPr lang="ko-KR" altLang="en-US" dirty="0"/>
              <a:t> Consulting </a:t>
            </a:r>
            <a:br>
              <a:rPr lang="en-US" altLang="ko-KR" dirty="0"/>
            </a:br>
            <a:r>
              <a:rPr lang="ko-KR" altLang="en-US" dirty="0" err="1"/>
              <a:t>Winkle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Development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F95575F-D274-5B50-2BEB-BE1EF9739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Location-Based Service</a:t>
            </a:r>
            <a:r>
              <a:rPr lang="en-US" altLang="ko-KR" dirty="0"/>
              <a:t>(LBS)</a:t>
            </a:r>
            <a:br>
              <a:rPr lang="en-US" altLang="ko-KR" dirty="0"/>
            </a:br>
            <a:r>
              <a:rPr lang="en-US" altLang="ko-KR" dirty="0"/>
              <a:t>2. </a:t>
            </a:r>
            <a:r>
              <a:rPr lang="ko-KR" altLang="en-US" dirty="0"/>
              <a:t>Automatic friend addition from phone contacts</a:t>
            </a:r>
            <a:br>
              <a:rPr lang="ko-KR" altLang="en-US" dirty="0"/>
            </a:br>
            <a:r>
              <a:rPr lang="en-US" altLang="ko-KR" dirty="0"/>
              <a:t>3. </a:t>
            </a:r>
            <a:r>
              <a:rPr lang="ko-KR" altLang="en-US" dirty="0"/>
              <a:t>Detailed merchant information</a:t>
            </a:r>
            <a:br>
              <a:rPr lang="ko-KR" altLang="en-US" dirty="0"/>
            </a:br>
            <a:r>
              <a:rPr lang="en-US" altLang="ko-KR" dirty="0"/>
              <a:t>4. </a:t>
            </a:r>
            <a:r>
              <a:rPr lang="ko-KR" altLang="en-US" dirty="0"/>
              <a:t>Visited business check-in </a:t>
            </a:r>
            <a:r>
              <a:rPr lang="en-US" altLang="ko-KR" dirty="0"/>
              <a:t>-&gt; </a:t>
            </a:r>
            <a:r>
              <a:rPr lang="ko-KR" altLang="en-US" dirty="0"/>
              <a:t>Discount coupon issuance</a:t>
            </a:r>
            <a:br>
              <a:rPr lang="ko-KR" altLang="en-US" dirty="0"/>
            </a:br>
            <a:r>
              <a:rPr lang="en-US" altLang="ko-KR" dirty="0"/>
              <a:t>5. </a:t>
            </a:r>
            <a:r>
              <a:rPr lang="ko-KR" altLang="en-US" dirty="0"/>
              <a:t>Single play check-in alone</a:t>
            </a:r>
            <a:br>
              <a:rPr lang="ko-KR" altLang="en-US" dirty="0"/>
            </a:br>
            <a:r>
              <a:rPr lang="en-US" altLang="ko-KR" dirty="0"/>
              <a:t>6. </a:t>
            </a:r>
            <a:r>
              <a:rPr lang="ko-KR" altLang="en-US" dirty="0"/>
              <a:t>Group play check-in with friends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39149177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Mobile Restaurant Advertising</a:t>
            </a:r>
            <a:r>
              <a:rPr lang="en-US" altLang="ko-KR" dirty="0"/>
              <a:t>Platform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Coupdata 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03FC7EAF-A5FB-0665-E7D1-874286F70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Restaurant </a:t>
            </a:r>
            <a:r>
              <a:rPr lang="ko-KR" altLang="en-US" dirty="0" err="1"/>
              <a:t>Social Marketing</a:t>
            </a:r>
            <a:r>
              <a:rPr lang="ko-KR" altLang="en-US" dirty="0"/>
              <a:t> </a:t>
            </a:r>
            <a:r>
              <a:rPr lang="en-US" altLang="ko-KR" dirty="0"/>
              <a:t>Platform</a:t>
            </a:r>
            <a:r>
              <a:rPr lang="ko-KR" altLang="en-US" dirty="0"/>
              <a:t> </a:t>
            </a:r>
            <a:br>
              <a:rPr lang="ko-KR" altLang="en-US" dirty="0"/>
            </a:br>
            <a:r>
              <a:rPr lang="ko-KR" altLang="en-US" dirty="0"/>
              <a:t>Features </a:t>
            </a:r>
            <a:r>
              <a:rPr lang="en-US" altLang="ko-KR" dirty="0"/>
              <a:t>: </a:t>
            </a:r>
            <a:r>
              <a:rPr lang="ko-KR" altLang="en-US" dirty="0"/>
              <a:t>Coupon Creation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LBS </a:t>
            </a:r>
            <a:r>
              <a:rPr lang="ko-KR" altLang="en-US" dirty="0"/>
              <a:t>-based</a:t>
            </a:r>
            <a:r>
              <a:rPr lang="en-US" altLang="ko-KR" dirty="0"/>
              <a:t>, </a:t>
            </a:r>
            <a:r>
              <a:rPr lang="ko-KR" altLang="en-US" dirty="0"/>
              <a:t>Store Creation</a:t>
            </a:r>
            <a:r>
              <a:rPr lang="en-US" altLang="ko-KR" dirty="0"/>
              <a:t>, </a:t>
            </a:r>
            <a:r>
              <a:rPr lang="ko-KR" altLang="en-US" dirty="0"/>
              <a:t>Favorite Store</a:t>
            </a:r>
            <a:r>
              <a:rPr lang="en-US" altLang="ko-KR" dirty="0"/>
              <a:t>/</a:t>
            </a:r>
            <a:r>
              <a:rPr lang="ko-KR" altLang="en-US" dirty="0" err="1"/>
              <a:t>Wishlist</a:t>
            </a:r>
            <a:r>
              <a:rPr lang="ko-KR" altLang="en-US" dirty="0"/>
              <a:t> Feature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en-US" altLang="ko-KR" dirty="0"/>
              <a:t>          </a:t>
            </a:r>
            <a:r>
              <a:rPr lang="ko-KR" altLang="en-US" dirty="0"/>
              <a:t>Coupon Review</a:t>
            </a:r>
            <a:r>
              <a:rPr lang="en-US" altLang="ko-KR" dirty="0"/>
              <a:t>/</a:t>
            </a:r>
            <a:r>
              <a:rPr lang="ko-KR" altLang="en-US" dirty="0"/>
              <a:t>Store Review and Sharing</a:t>
            </a:r>
            <a:r>
              <a:rPr lang="en-US" altLang="ko-KR" dirty="0"/>
              <a:t>, </a:t>
            </a:r>
            <a:r>
              <a:rPr lang="ko-KR" altLang="en-US" dirty="0"/>
              <a:t>advertising</a:t>
            </a:r>
            <a:r>
              <a:rPr lang="en-US" altLang="ko-KR" dirty="0"/>
              <a:t>CPI </a:t>
            </a:r>
            <a:r>
              <a:rPr lang="ko-KR" altLang="en-US" dirty="0"/>
              <a:t>advertising</a:t>
            </a:r>
            <a:r>
              <a:rPr lang="en-US" altLang="ko-KR" dirty="0"/>
              <a:t>BM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9526398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Woori Investment Securities </a:t>
            </a:r>
            <a:br>
              <a:rPr lang="en-US" altLang="ko-KR" dirty="0"/>
            </a:br>
            <a:r>
              <a:rPr lang="ko-KR" altLang="en-US" dirty="0"/>
              <a:t>Mobile Account Opening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Woori Investment Securities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Woori Investment Securities mobile electronic subscription service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Design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619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WA Player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Key</a:t>
            </a:r>
            <a:r>
              <a:rPr lang="en-US" altLang="ko-KR" dirty="0"/>
              <a:t>)</a:t>
            </a:r>
            <a:r>
              <a:rPr lang="ko-KR" altLang="en-US" dirty="0"/>
              <a:t>OEG Soft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Listen to music on smartphone</a:t>
            </a:r>
            <a:r>
              <a:rPr lang="en-US" altLang="ko-KR" dirty="0"/>
              <a:t>, E·Q</a:t>
            </a:r>
            <a:r>
              <a:rPr lang="ko-KR" altLang="en-US" dirty="0"/>
              <a:t>find optimal sound through testing and </a:t>
            </a:r>
            <a:r>
              <a:rPr lang="ko-KR" altLang="en-US" dirty="0" err="1"/>
              <a:t>configure the equalizer</a:t>
            </a:r>
            <a:r>
              <a:rPr lang="ko-KR" altLang="en-US" dirty="0"/>
              <a:t/>
            </a:r>
            <a:br>
              <a:rPr lang="ko-KR" altLang="en-US" dirty="0"/>
            </a:br>
            <a:r>
              <a:rPr lang="ko-KR" altLang="en-US" dirty="0"/>
              <a:t>Music Play</a:t>
            </a:r>
            <a:r>
              <a:rPr lang="en-US" altLang="ko-KR" dirty="0"/>
              <a:t>, </a:t>
            </a:r>
            <a:r>
              <a:rPr lang="ko-KR" altLang="en-US" dirty="0"/>
              <a:t>List organized by artist and album</a:t>
            </a:r>
            <a:r>
              <a:rPr lang="en-US" altLang="ko-KR" dirty="0"/>
              <a:t>, E·Q</a:t>
            </a:r>
            <a:r>
              <a:rPr lang="ko-KR" altLang="en-US" dirty="0"/>
              <a:t>Measurement </a:t>
            </a:r>
            <a:r>
              <a:rPr lang="en-US" altLang="ko-KR" dirty="0"/>
              <a:t>E·Q</a:t>
            </a:r>
            <a:r>
              <a:rPr lang="ko-KR" altLang="en-US" dirty="0"/>
              <a:t>Settings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7635335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ING</a:t>
            </a:r>
            <a:r>
              <a:rPr lang="ko-KR" altLang="en-US" dirty="0"/>
              <a:t>Life </a:t>
            </a:r>
            <a:br>
              <a:rPr lang="en-US" altLang="ko-KR" dirty="0"/>
            </a:br>
            <a:r>
              <a:rPr lang="en-US" altLang="ko-KR" dirty="0"/>
              <a:t>Mobile Web </a:t>
            </a:r>
            <a:r>
              <a:rPr lang="ko-KR" altLang="en-US" dirty="0"/>
              <a:t>Development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ING</a:t>
            </a:r>
            <a:r>
              <a:rPr lang="ko-KR" altLang="en-US" dirty="0"/>
              <a:t>Life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ING</a:t>
            </a:r>
            <a:r>
              <a:rPr lang="ko-KR" altLang="en-US" dirty="0"/>
              <a:t>Life website </a:t>
            </a:r>
            <a:r>
              <a:rPr lang="en-US" altLang="ko-KR" dirty="0"/>
              <a:t>Mobile Web</a:t>
            </a:r>
            <a:r>
              <a:rPr lang="ko-KR" altLang="en-US" dirty="0"/>
              <a:t>built for service delivery via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21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01923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빛, 스크린샷, 블루, 마조렐 블루이(가) 표시된 사진&#10;&#10;자동 생성된 설명">
            <a:extLst>
              <a:ext uri="{FF2B5EF4-FFF2-40B4-BE49-F238E27FC236}">
                <a16:creationId xmlns:a16="http://schemas.microsoft.com/office/drawing/2014/main" id="{F20E1D6A-70B7-FB8C-E24C-EB1CAD7A1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31" r="7724"/>
          <a:stretch/>
        </p:blipFill>
        <p:spPr>
          <a:xfrm>
            <a:off x="-1" y="-2"/>
            <a:ext cx="9906001" cy="6858001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 rot="10800000">
            <a:off x="209882" y="275857"/>
            <a:ext cx="9591675" cy="6858000"/>
          </a:xfrm>
          <a:prstGeom prst="rect">
            <a:avLst/>
          </a:prstGeom>
          <a:gradFill>
            <a:gsLst>
              <a:gs pos="0">
                <a:srgbClr val="080B13">
                  <a:alpha val="0"/>
                </a:srgbClr>
              </a:gs>
              <a:gs pos="100000">
                <a:srgbClr val="0112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>
                <a:solidFill>
                  <a:schemeClr val="bg1"/>
                </a:solidFill>
              </a:rPr>
              <a:t>TOSKY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>
                <a:solidFill>
                  <a:schemeClr val="bg1"/>
                </a:solidFill>
              </a:rPr>
              <a:t>Service Coverage</a:t>
            </a:r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70C0"/>
                </a:solidFill>
              </a:rPr>
              <a:t>COVERAGE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049060" y="628035"/>
            <a:ext cx="2113822" cy="1492481"/>
          </a:xfrm>
          <a:prstGeom prst="rect">
            <a:avLst/>
          </a:prstGeom>
          <a:solidFill>
            <a:srgbClr val="051025">
              <a:alpha val="80000"/>
            </a:srgbClr>
          </a:solidFill>
          <a:ln w="3175">
            <a:solidFill>
              <a:srgbClr val="0000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MSA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Elastic Container Service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Elastic Kubernetes Service</a:t>
            </a:r>
          </a:p>
          <a:p>
            <a:pPr algn="r"/>
            <a:r>
              <a:rPr lang="en-US" altLang="ko-KR" sz="900" dirty="0" err="1">
                <a:solidFill>
                  <a:schemeClr val="bg1"/>
                </a:solidFill>
              </a:rPr>
              <a:t>ElastiCache</a:t>
            </a:r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Elastic Load Balancer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API Gateway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5222553" y="628035"/>
            <a:ext cx="2113822" cy="1492481"/>
          </a:xfrm>
          <a:prstGeom prst="rect">
            <a:avLst/>
          </a:prstGeom>
          <a:solidFill>
            <a:srgbClr val="06142C">
              <a:alpha val="80000"/>
            </a:srgbClr>
          </a:solidFill>
          <a:ln w="3175">
            <a:solidFill>
              <a:srgbClr val="0E2D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 err="1">
                <a:solidFill>
                  <a:schemeClr val="bg1"/>
                </a:solidFill>
                <a:latin typeface="+mj-lt"/>
                <a:ea typeface="+mj-ea"/>
              </a:rPr>
              <a:t>Serverless</a:t>
            </a:r>
            <a:endParaRPr lang="en-US" altLang="ko-KR" sz="1000" dirty="0">
              <a:solidFill>
                <a:schemeClr val="bg1"/>
              </a:solidFill>
              <a:latin typeface="+mj-lt"/>
              <a:ea typeface="+mj-ea"/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Lambda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API Gateway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</a:t>
            </a:r>
            <a:r>
              <a:rPr lang="en-US" altLang="ko-KR" sz="900" dirty="0" err="1">
                <a:solidFill>
                  <a:schemeClr val="bg1"/>
                </a:solidFill>
              </a:rPr>
              <a:t>EventBridge</a:t>
            </a:r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SQS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DynamoDB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7396045" y="635705"/>
            <a:ext cx="2113822" cy="1492481"/>
          </a:xfrm>
          <a:prstGeom prst="rect">
            <a:avLst/>
          </a:prstGeom>
          <a:solidFill>
            <a:srgbClr val="123980">
              <a:alpha val="89804"/>
            </a:srgbClr>
          </a:solidFill>
          <a:ln w="3175">
            <a:solidFill>
              <a:srgbClr val="123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IT Consulting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Contents Management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System Architecture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Promotion Management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049060" y="2182207"/>
            <a:ext cx="2113822" cy="1492481"/>
          </a:xfrm>
          <a:prstGeom prst="rect">
            <a:avLst/>
          </a:prstGeom>
          <a:solidFill>
            <a:srgbClr val="0E2D66">
              <a:alpha val="89804"/>
            </a:srgbClr>
          </a:solidFill>
          <a:ln w="3175">
            <a:solidFill>
              <a:srgbClr val="123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Web Technology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System Integration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System Management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Database Optimization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Framework Development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5222553" y="2182207"/>
            <a:ext cx="2113822" cy="1492481"/>
          </a:xfrm>
          <a:prstGeom prst="rect">
            <a:avLst/>
          </a:prstGeom>
          <a:solidFill>
            <a:srgbClr val="030A17">
              <a:alpha val="89804"/>
            </a:srgbClr>
          </a:solidFill>
          <a:ln w="3175">
            <a:solidFill>
              <a:srgbClr val="051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Mobile Technology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Android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iOS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Window Mobile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7396045" y="2182207"/>
            <a:ext cx="2113822" cy="1492481"/>
          </a:xfrm>
          <a:prstGeom prst="rect">
            <a:avLst/>
          </a:prstGeom>
          <a:solidFill>
            <a:srgbClr val="0E2D66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LLM Service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Chat GPT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Claude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Gemini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222552" y="3736379"/>
            <a:ext cx="2113822" cy="1492481"/>
          </a:xfrm>
          <a:prstGeom prst="rect">
            <a:avLst/>
          </a:prstGeom>
          <a:solidFill>
            <a:srgbClr val="06142C">
              <a:alpha val="80000"/>
            </a:srgbClr>
          </a:solidFill>
          <a:ln w="3175">
            <a:solidFill>
              <a:srgbClr val="0000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UI / UX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UI Design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UX Management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7396044" y="3736379"/>
            <a:ext cx="2113822" cy="1492481"/>
          </a:xfrm>
          <a:prstGeom prst="rect">
            <a:avLst/>
          </a:prstGeom>
          <a:solidFill>
            <a:srgbClr val="051025">
              <a:alpha val="89804"/>
            </a:srgbClr>
          </a:solidFill>
          <a:ln w="3175">
            <a:solidFill>
              <a:srgbClr val="0E2D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Interactive Media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DID / Kiosk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Media Art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Touch Screen Contents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Motion Censor</a:t>
            </a:r>
          </a:p>
        </p:txBody>
      </p:sp>
      <p:pic>
        <p:nvPicPr>
          <p:cNvPr id="2050" name="Picture 2" descr="AWS Architecture Icons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51" r="77359">
                        <a14:foregroundMark x1="36667" y1="33803" x2="36667" y2="33803"/>
                        <a14:foregroundMark x1="36296" y1="26761" x2="37037" y2="35211"/>
                        <a14:foregroundMark x1="42963" y1="31690" x2="44074" y2="40141"/>
                        <a14:foregroundMark x1="51111" y1="28169" x2="51852" y2="33099"/>
                        <a14:foregroundMark x1="64815" y1="33099" x2="67778" y2="34507"/>
                        <a14:foregroundMark x1="73333" y1="60563" x2="74074" y2="64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3" r="16103"/>
          <a:stretch/>
        </p:blipFill>
        <p:spPr bwMode="auto">
          <a:xfrm>
            <a:off x="3132577" y="695403"/>
            <a:ext cx="619589" cy="4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88" y="779624"/>
            <a:ext cx="323724" cy="323724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90" y="2337130"/>
            <a:ext cx="323724" cy="323724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28" y="2350830"/>
            <a:ext cx="193555" cy="322592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3" y="3847436"/>
            <a:ext cx="363910" cy="363910"/>
          </a:xfrm>
          <a:prstGeom prst="rect">
            <a:avLst/>
          </a:prstGeom>
        </p:spPr>
      </p:pic>
      <p:pic>
        <p:nvPicPr>
          <p:cNvPr id="27" name="Picture 2" descr="AWS Architecture Icons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51" r="77359">
                        <a14:foregroundMark x1="36667" y1="33803" x2="36667" y2="33803"/>
                        <a14:foregroundMark x1="36296" y1="26761" x2="37037" y2="35211"/>
                        <a14:foregroundMark x1="42963" y1="31690" x2="44074" y2="40141"/>
                        <a14:foregroundMark x1="51111" y1="28169" x2="51852" y2="33099"/>
                        <a14:foregroundMark x1="64815" y1="33099" x2="67778" y2="34507"/>
                        <a14:foregroundMark x1="73333" y1="60563" x2="74074" y2="64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3" r="16103"/>
          <a:stretch/>
        </p:blipFill>
        <p:spPr bwMode="auto">
          <a:xfrm>
            <a:off x="5295488" y="695403"/>
            <a:ext cx="619589" cy="4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 descr="폰트, 그래픽, 로고, 상징이(가) 표시된 사진&#10;&#10;자동 생성된 설명">
            <a:extLst>
              <a:ext uri="{FF2B5EF4-FFF2-40B4-BE49-F238E27FC236}">
                <a16:creationId xmlns:a16="http://schemas.microsoft.com/office/drawing/2014/main" id="{86A28258-26B9-D897-149C-50E1FEA9D4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75857"/>
            <a:ext cx="997605" cy="32422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8A68C4F-4865-A7FB-BCF5-1DE6C3FF6492}"/>
              </a:ext>
            </a:extLst>
          </p:cNvPr>
          <p:cNvSpPr/>
          <p:nvPr/>
        </p:nvSpPr>
        <p:spPr>
          <a:xfrm>
            <a:off x="3049060" y="3736378"/>
            <a:ext cx="2113822" cy="1492481"/>
          </a:xfrm>
          <a:prstGeom prst="rect">
            <a:avLst/>
          </a:prstGeom>
          <a:solidFill>
            <a:srgbClr val="030A17">
              <a:alpha val="89804"/>
            </a:srgbClr>
          </a:solidFill>
          <a:ln w="3175">
            <a:solidFill>
              <a:srgbClr val="051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 err="1">
                <a:solidFill>
                  <a:schemeClr val="bg1"/>
                </a:solidFill>
                <a:latin typeface="+mj-lt"/>
                <a:ea typeface="+mj-ea"/>
              </a:rPr>
              <a:t>DataLake</a:t>
            </a:r>
            <a:endParaRPr lang="en-US" altLang="ko-KR" sz="1000" dirty="0">
              <a:solidFill>
                <a:schemeClr val="bg1"/>
              </a:solidFill>
              <a:latin typeface="+mj-lt"/>
              <a:ea typeface="+mj-ea"/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Glue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Athena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S3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ELK Stack</a:t>
            </a:r>
          </a:p>
        </p:txBody>
      </p:sp>
      <p:pic>
        <p:nvPicPr>
          <p:cNvPr id="35" name="그래픽 34">
            <a:extLst>
              <a:ext uri="{FF2B5EF4-FFF2-40B4-BE49-F238E27FC236}">
                <a16:creationId xmlns:a16="http://schemas.microsoft.com/office/drawing/2014/main" id="{00C1B3E1-5674-B877-4519-A6A31E2174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62371" y="2272105"/>
            <a:ext cx="457199" cy="457199"/>
          </a:xfrm>
          <a:prstGeom prst="rect">
            <a:avLst/>
          </a:prstGeom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B36959E1-F862-1FAA-FB44-F37C02D808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63620" y="3882695"/>
            <a:ext cx="392114" cy="392114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49FDFCAD-8356-3571-56D7-8AD4329D190D}"/>
              </a:ext>
            </a:extLst>
          </p:cNvPr>
          <p:cNvGrpSpPr/>
          <p:nvPr/>
        </p:nvGrpSpPr>
        <p:grpSpPr>
          <a:xfrm>
            <a:off x="5362845" y="3872786"/>
            <a:ext cx="325793" cy="324221"/>
            <a:chOff x="488751" y="3031468"/>
            <a:chExt cx="335405" cy="333787"/>
          </a:xfrm>
          <a:solidFill>
            <a:schemeClr val="bg1"/>
          </a:solidFill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DF8683CE-E06E-65DB-EA48-EDCE6BFC4343}"/>
                </a:ext>
              </a:extLst>
            </p:cNvPr>
            <p:cNvSpPr/>
            <p:nvPr/>
          </p:nvSpPr>
          <p:spPr>
            <a:xfrm>
              <a:off x="559542" y="3197480"/>
              <a:ext cx="96983" cy="96983"/>
            </a:xfrm>
            <a:custGeom>
              <a:avLst/>
              <a:gdLst>
                <a:gd name="connsiteX0" fmla="*/ 0 w 96983"/>
                <a:gd name="connsiteY0" fmla="*/ 0 h 96983"/>
                <a:gd name="connsiteX1" fmla="*/ 0 w 96983"/>
                <a:gd name="connsiteY1" fmla="*/ 96983 h 96983"/>
                <a:gd name="connsiteX2" fmla="*/ 96983 w 96983"/>
                <a:gd name="connsiteY2" fmla="*/ 96983 h 96983"/>
                <a:gd name="connsiteX3" fmla="*/ 76757 w 96983"/>
                <a:gd name="connsiteY3" fmla="*/ 76757 h 96983"/>
                <a:gd name="connsiteX4" fmla="*/ 20226 w 96983"/>
                <a:gd name="connsiteY4" fmla="*/ 76757 h 96983"/>
                <a:gd name="connsiteX5" fmla="*/ 20226 w 96983"/>
                <a:gd name="connsiteY5" fmla="*/ 20226 h 96983"/>
                <a:gd name="connsiteX6" fmla="*/ 0 w 96983"/>
                <a:gd name="connsiteY6" fmla="*/ 0 h 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83" h="96983">
                  <a:moveTo>
                    <a:pt x="0" y="0"/>
                  </a:moveTo>
                  <a:lnTo>
                    <a:pt x="0" y="96983"/>
                  </a:lnTo>
                  <a:lnTo>
                    <a:pt x="96983" y="96983"/>
                  </a:lnTo>
                  <a:lnTo>
                    <a:pt x="76757" y="76757"/>
                  </a:lnTo>
                  <a:lnTo>
                    <a:pt x="20226" y="76757"/>
                  </a:lnTo>
                  <a:lnTo>
                    <a:pt x="20226" y="202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86BF002F-7274-940B-EFB0-45CC518F1768}"/>
                </a:ext>
              </a:extLst>
            </p:cNvPr>
            <p:cNvSpPr/>
            <p:nvPr/>
          </p:nvSpPr>
          <p:spPr>
            <a:xfrm>
              <a:off x="488751" y="3031468"/>
              <a:ext cx="335405" cy="333787"/>
            </a:xfrm>
            <a:custGeom>
              <a:avLst/>
              <a:gdLst>
                <a:gd name="connsiteX0" fmla="*/ 332414 w 335405"/>
                <a:gd name="connsiteY0" fmla="*/ 316494 h 333787"/>
                <a:gd name="connsiteX1" fmla="*/ 303389 w 335405"/>
                <a:gd name="connsiteY1" fmla="*/ 287065 h 333787"/>
                <a:gd name="connsiteX2" fmla="*/ 303389 w 335405"/>
                <a:gd name="connsiteY2" fmla="*/ 313561 h 333787"/>
                <a:gd name="connsiteX3" fmla="*/ 20226 w 335405"/>
                <a:gd name="connsiteY3" fmla="*/ 313561 h 333787"/>
                <a:gd name="connsiteX4" fmla="*/ 20226 w 335405"/>
                <a:gd name="connsiteY4" fmla="*/ 271592 h 333787"/>
                <a:gd name="connsiteX5" fmla="*/ 40452 w 335405"/>
                <a:gd name="connsiteY5" fmla="*/ 271592 h 333787"/>
                <a:gd name="connsiteX6" fmla="*/ 40452 w 335405"/>
                <a:gd name="connsiteY6" fmla="*/ 255411 h 333787"/>
                <a:gd name="connsiteX7" fmla="*/ 20226 w 335405"/>
                <a:gd name="connsiteY7" fmla="*/ 255411 h 333787"/>
                <a:gd name="connsiteX8" fmla="*/ 20226 w 335405"/>
                <a:gd name="connsiteY8" fmla="*/ 188160 h 333787"/>
                <a:gd name="connsiteX9" fmla="*/ 40452 w 335405"/>
                <a:gd name="connsiteY9" fmla="*/ 188160 h 333787"/>
                <a:gd name="connsiteX10" fmla="*/ 40452 w 335405"/>
                <a:gd name="connsiteY10" fmla="*/ 171979 h 333787"/>
                <a:gd name="connsiteX11" fmla="*/ 20226 w 335405"/>
                <a:gd name="connsiteY11" fmla="*/ 171979 h 333787"/>
                <a:gd name="connsiteX12" fmla="*/ 20226 w 335405"/>
                <a:gd name="connsiteY12" fmla="*/ 107256 h 333787"/>
                <a:gd name="connsiteX13" fmla="*/ 40452 w 335405"/>
                <a:gd name="connsiteY13" fmla="*/ 107256 h 333787"/>
                <a:gd name="connsiteX14" fmla="*/ 40452 w 335405"/>
                <a:gd name="connsiteY14" fmla="*/ 91076 h 333787"/>
                <a:gd name="connsiteX15" fmla="*/ 20226 w 335405"/>
                <a:gd name="connsiteY15" fmla="*/ 91076 h 333787"/>
                <a:gd name="connsiteX16" fmla="*/ 20226 w 335405"/>
                <a:gd name="connsiteY16" fmla="*/ 34544 h 333787"/>
                <a:gd name="connsiteX17" fmla="*/ 181427 w 335405"/>
                <a:gd name="connsiteY17" fmla="*/ 194835 h 333787"/>
                <a:gd name="connsiteX18" fmla="*/ 181427 w 335405"/>
                <a:gd name="connsiteY18" fmla="*/ 166316 h 333787"/>
                <a:gd name="connsiteX19" fmla="*/ 17293 w 335405"/>
                <a:gd name="connsiteY19" fmla="*/ 2992 h 333787"/>
                <a:gd name="connsiteX20" fmla="*/ 2992 w 335405"/>
                <a:gd name="connsiteY20" fmla="*/ 2933 h 333787"/>
                <a:gd name="connsiteX21" fmla="*/ 0 w 335405"/>
                <a:gd name="connsiteY21" fmla="*/ 10172 h 333787"/>
                <a:gd name="connsiteX22" fmla="*/ 0 w 335405"/>
                <a:gd name="connsiteY22" fmla="*/ 323674 h 333787"/>
                <a:gd name="connsiteX23" fmla="*/ 10113 w 335405"/>
                <a:gd name="connsiteY23" fmla="*/ 333787 h 333787"/>
                <a:gd name="connsiteX24" fmla="*/ 325233 w 335405"/>
                <a:gd name="connsiteY24" fmla="*/ 333787 h 333787"/>
                <a:gd name="connsiteX25" fmla="*/ 335405 w 335405"/>
                <a:gd name="connsiteY25" fmla="*/ 323733 h 333787"/>
                <a:gd name="connsiteX26" fmla="*/ 332414 w 335405"/>
                <a:gd name="connsiteY26" fmla="*/ 316494 h 33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5405" h="333787">
                  <a:moveTo>
                    <a:pt x="332414" y="316494"/>
                  </a:moveTo>
                  <a:lnTo>
                    <a:pt x="303389" y="287065"/>
                  </a:lnTo>
                  <a:lnTo>
                    <a:pt x="303389" y="313561"/>
                  </a:lnTo>
                  <a:lnTo>
                    <a:pt x="20226" y="313561"/>
                  </a:lnTo>
                  <a:lnTo>
                    <a:pt x="20226" y="271592"/>
                  </a:lnTo>
                  <a:lnTo>
                    <a:pt x="40452" y="271592"/>
                  </a:lnTo>
                  <a:lnTo>
                    <a:pt x="40452" y="255411"/>
                  </a:lnTo>
                  <a:lnTo>
                    <a:pt x="20226" y="255411"/>
                  </a:lnTo>
                  <a:lnTo>
                    <a:pt x="20226" y="188160"/>
                  </a:lnTo>
                  <a:lnTo>
                    <a:pt x="40452" y="188160"/>
                  </a:lnTo>
                  <a:lnTo>
                    <a:pt x="40452" y="171979"/>
                  </a:lnTo>
                  <a:lnTo>
                    <a:pt x="20226" y="171979"/>
                  </a:lnTo>
                  <a:lnTo>
                    <a:pt x="20226" y="107256"/>
                  </a:lnTo>
                  <a:lnTo>
                    <a:pt x="40452" y="107256"/>
                  </a:lnTo>
                  <a:lnTo>
                    <a:pt x="40452" y="91076"/>
                  </a:lnTo>
                  <a:lnTo>
                    <a:pt x="20226" y="91076"/>
                  </a:lnTo>
                  <a:lnTo>
                    <a:pt x="20226" y="34544"/>
                  </a:lnTo>
                  <a:lnTo>
                    <a:pt x="181427" y="194835"/>
                  </a:lnTo>
                  <a:lnTo>
                    <a:pt x="181427" y="166316"/>
                  </a:lnTo>
                  <a:lnTo>
                    <a:pt x="17293" y="2992"/>
                  </a:lnTo>
                  <a:cubicBezTo>
                    <a:pt x="13360" y="-974"/>
                    <a:pt x="6957" y="-1000"/>
                    <a:pt x="2992" y="2933"/>
                  </a:cubicBezTo>
                  <a:cubicBezTo>
                    <a:pt x="1062" y="4846"/>
                    <a:pt x="-16" y="7455"/>
                    <a:pt x="0" y="10172"/>
                  </a:cubicBezTo>
                  <a:lnTo>
                    <a:pt x="0" y="323674"/>
                  </a:lnTo>
                  <a:cubicBezTo>
                    <a:pt x="0" y="329259"/>
                    <a:pt x="4528" y="333787"/>
                    <a:pt x="10113" y="333787"/>
                  </a:cubicBezTo>
                  <a:lnTo>
                    <a:pt x="325233" y="333787"/>
                  </a:lnTo>
                  <a:cubicBezTo>
                    <a:pt x="330819" y="333819"/>
                    <a:pt x="335373" y="329318"/>
                    <a:pt x="335405" y="323733"/>
                  </a:cubicBezTo>
                  <a:cubicBezTo>
                    <a:pt x="335421" y="321016"/>
                    <a:pt x="334343" y="318407"/>
                    <a:pt x="332414" y="316494"/>
                  </a:cubicBezTo>
                  <a:close/>
                </a:path>
              </a:pathLst>
            </a:custGeom>
            <a:grpFill/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8791FE1D-0E33-11F1-E453-3558029EAE98}"/>
                </a:ext>
              </a:extLst>
            </p:cNvPr>
            <p:cNvSpPr/>
            <p:nvPr/>
          </p:nvSpPr>
          <p:spPr>
            <a:xfrm>
              <a:off x="691011" y="3056504"/>
              <a:ext cx="80903" cy="268299"/>
            </a:xfrm>
            <a:custGeom>
              <a:avLst/>
              <a:gdLst>
                <a:gd name="connsiteX0" fmla="*/ 20226 w 80903"/>
                <a:gd name="connsiteY0" fmla="*/ 268299 h 268299"/>
                <a:gd name="connsiteX1" fmla="*/ 60678 w 80903"/>
                <a:gd name="connsiteY1" fmla="*/ 268299 h 268299"/>
                <a:gd name="connsiteX2" fmla="*/ 80904 w 80903"/>
                <a:gd name="connsiteY2" fmla="*/ 248073 h 268299"/>
                <a:gd name="connsiteX3" fmla="*/ 80904 w 80903"/>
                <a:gd name="connsiteY3" fmla="*/ 52893 h 268299"/>
                <a:gd name="connsiteX4" fmla="*/ 57644 w 80903"/>
                <a:gd name="connsiteY4" fmla="*/ 10115 h 268299"/>
                <a:gd name="connsiteX5" fmla="*/ 39845 w 80903"/>
                <a:gd name="connsiteY5" fmla="*/ 2 h 268299"/>
                <a:gd name="connsiteX6" fmla="*/ 39845 w 80903"/>
                <a:gd name="connsiteY6" fmla="*/ 2 h 268299"/>
                <a:gd name="connsiteX7" fmla="*/ 22046 w 80903"/>
                <a:gd name="connsiteY7" fmla="*/ 10924 h 268299"/>
                <a:gd name="connsiteX8" fmla="*/ 0 w 80903"/>
                <a:gd name="connsiteY8" fmla="*/ 53095 h 268299"/>
                <a:gd name="connsiteX9" fmla="*/ 0 w 80903"/>
                <a:gd name="connsiteY9" fmla="*/ 248073 h 268299"/>
                <a:gd name="connsiteX10" fmla="*/ 20226 w 80903"/>
                <a:gd name="connsiteY10" fmla="*/ 268299 h 268299"/>
                <a:gd name="connsiteX11" fmla="*/ 20226 w 80903"/>
                <a:gd name="connsiteY11" fmla="*/ 57949 h 268299"/>
                <a:gd name="connsiteX12" fmla="*/ 39845 w 80903"/>
                <a:gd name="connsiteY12" fmla="*/ 19823 h 268299"/>
                <a:gd name="connsiteX13" fmla="*/ 60678 w 80903"/>
                <a:gd name="connsiteY13" fmla="*/ 58050 h 268299"/>
                <a:gd name="connsiteX14" fmla="*/ 60678 w 80903"/>
                <a:gd name="connsiteY14" fmla="*/ 207621 h 268299"/>
                <a:gd name="connsiteX15" fmla="*/ 20226 w 80903"/>
                <a:gd name="connsiteY15" fmla="*/ 207621 h 268299"/>
                <a:gd name="connsiteX16" fmla="*/ 20226 w 80903"/>
                <a:gd name="connsiteY16" fmla="*/ 224105 h 268299"/>
                <a:gd name="connsiteX17" fmla="*/ 60678 w 80903"/>
                <a:gd name="connsiteY17" fmla="*/ 224105 h 268299"/>
                <a:gd name="connsiteX18" fmla="*/ 60678 w 80903"/>
                <a:gd name="connsiteY18" fmla="*/ 248781 h 268299"/>
                <a:gd name="connsiteX19" fmla="*/ 20226 w 80903"/>
                <a:gd name="connsiteY19" fmla="*/ 248781 h 26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903" h="268299">
                  <a:moveTo>
                    <a:pt x="20226" y="268299"/>
                  </a:moveTo>
                  <a:lnTo>
                    <a:pt x="60678" y="268299"/>
                  </a:lnTo>
                  <a:cubicBezTo>
                    <a:pt x="71849" y="268299"/>
                    <a:pt x="80904" y="259244"/>
                    <a:pt x="80904" y="248073"/>
                  </a:cubicBezTo>
                  <a:lnTo>
                    <a:pt x="80904" y="52893"/>
                  </a:lnTo>
                  <a:lnTo>
                    <a:pt x="57644" y="10115"/>
                  </a:lnTo>
                  <a:cubicBezTo>
                    <a:pt x="53981" y="3769"/>
                    <a:pt x="47172" y="-100"/>
                    <a:pt x="39845" y="2"/>
                  </a:cubicBezTo>
                  <a:lnTo>
                    <a:pt x="39845" y="2"/>
                  </a:lnTo>
                  <a:cubicBezTo>
                    <a:pt x="32346" y="61"/>
                    <a:pt x="25496" y="4265"/>
                    <a:pt x="22046" y="10924"/>
                  </a:cubicBezTo>
                  <a:lnTo>
                    <a:pt x="0" y="53095"/>
                  </a:lnTo>
                  <a:lnTo>
                    <a:pt x="0" y="248073"/>
                  </a:lnTo>
                  <a:cubicBezTo>
                    <a:pt x="0" y="259244"/>
                    <a:pt x="9055" y="268299"/>
                    <a:pt x="20226" y="268299"/>
                  </a:cubicBezTo>
                  <a:close/>
                  <a:moveTo>
                    <a:pt x="20226" y="57949"/>
                  </a:moveTo>
                  <a:lnTo>
                    <a:pt x="39845" y="19823"/>
                  </a:lnTo>
                  <a:lnTo>
                    <a:pt x="60678" y="58050"/>
                  </a:lnTo>
                  <a:lnTo>
                    <a:pt x="60678" y="207621"/>
                  </a:lnTo>
                  <a:lnTo>
                    <a:pt x="20226" y="207621"/>
                  </a:lnTo>
                  <a:close/>
                  <a:moveTo>
                    <a:pt x="20226" y="224105"/>
                  </a:moveTo>
                  <a:lnTo>
                    <a:pt x="60678" y="224105"/>
                  </a:lnTo>
                  <a:lnTo>
                    <a:pt x="60678" y="248781"/>
                  </a:lnTo>
                  <a:lnTo>
                    <a:pt x="20226" y="248781"/>
                  </a:lnTo>
                  <a:close/>
                </a:path>
              </a:pathLst>
            </a:custGeom>
            <a:grpFill/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1026" name="Picture 2" descr="클라우드] GCP(Google Cloud Platform) 에서 리눅스 생성 하기 - Wings on PC">
            <a:extLst>
              <a:ext uri="{FF2B5EF4-FFF2-40B4-BE49-F238E27FC236}">
                <a16:creationId xmlns:a16="http://schemas.microsoft.com/office/drawing/2014/main" id="{F3165D4B-FE89-CCFE-947E-574EFEE6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9" y="1192897"/>
            <a:ext cx="902471" cy="5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클라우드] GCP(Google Cloud Platform) 에서 리눅스 생성 하기 - Wings on PC">
            <a:extLst>
              <a:ext uri="{FF2B5EF4-FFF2-40B4-BE49-F238E27FC236}">
                <a16:creationId xmlns:a16="http://schemas.microsoft.com/office/drawing/2014/main" id="{331031E4-35CB-079B-9786-7C556215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46" y="1192897"/>
            <a:ext cx="902471" cy="5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6533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ING</a:t>
            </a:r>
            <a:r>
              <a:rPr lang="ko-KR" altLang="en-US" dirty="0"/>
              <a:t>Life </a:t>
            </a:r>
            <a:br>
              <a:rPr lang="en-US" altLang="ko-KR" dirty="0"/>
            </a:br>
            <a:r>
              <a:rPr lang="ko-KR" altLang="en-US" dirty="0"/>
              <a:t>Mobile Web Development</a:t>
            </a:r>
            <a:r>
              <a:rPr lang="en-US" altLang="ko-KR" dirty="0"/>
              <a:t>(Tablet)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ING</a:t>
            </a:r>
            <a:r>
              <a:rPr lang="ko-KR" altLang="en-US" dirty="0"/>
              <a:t>Life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46BD2AC7-BCD0-F26E-77D0-414AEE334E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Mobile Web Development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61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U+ Box </a:t>
            </a:r>
            <a:br>
              <a:rPr lang="en-US" altLang="ko-KR" dirty="0"/>
            </a:br>
            <a:r>
              <a:rPr lang="ko-KR" altLang="en-US" dirty="0"/>
              <a:t>Webhard Integration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U+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On smartphone, </a:t>
            </a:r>
            <a:r>
              <a:rPr lang="en-US" altLang="ko-KR" dirty="0" err="1"/>
              <a:t>U+Box</a:t>
            </a:r>
            <a:r>
              <a:rPr lang="ko-KR" altLang="en-US" dirty="0"/>
              <a:t>check files stored in and upload captured photos</a:t>
            </a:r>
            <a:r>
              <a:rPr lang="en-US" altLang="ko-KR" dirty="0"/>
              <a:t>/</a:t>
            </a:r>
            <a:r>
              <a:rPr lang="ko-KR" altLang="en-US" dirty="0"/>
              <a:t>and videos to </a:t>
            </a:r>
            <a:br>
              <a:rPr lang="en-US" altLang="ko-KR" dirty="0"/>
            </a:br>
            <a:r>
              <a:rPr lang="ko-KR" altLang="en-US" dirty="0"/>
              <a:t>store them and enjoy various genres of free </a:t>
            </a:r>
            <a:r>
              <a:rPr lang="en-US" altLang="ko-KR" dirty="0"/>
              <a:t>VOD </a:t>
            </a:r>
            <a:r>
              <a:rPr lang="ko-KR" altLang="en-US" dirty="0"/>
              <a:t>content</a:t>
            </a:r>
            <a:r>
              <a:rPr lang="en-US" altLang="ko-KR" dirty="0"/>
              <a:t>(</a:t>
            </a:r>
            <a:r>
              <a:rPr lang="ko-KR" altLang="en-US" dirty="0"/>
              <a:t>Maintenance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Music Play</a:t>
            </a:r>
            <a:r>
              <a:rPr lang="en-US" altLang="ko-KR" dirty="0"/>
              <a:t>, </a:t>
            </a:r>
            <a:r>
              <a:rPr lang="ko-KR" altLang="en-US" dirty="0"/>
              <a:t>Video Viewing</a:t>
            </a:r>
            <a:r>
              <a:rPr lang="en-US" altLang="ko-KR" dirty="0"/>
              <a:t>, VOD </a:t>
            </a:r>
            <a:r>
              <a:rPr lang="ko-KR" altLang="en-US" dirty="0"/>
              <a:t>Viewing</a:t>
            </a:r>
            <a:r>
              <a:rPr lang="en-US" altLang="ko-KR" dirty="0"/>
              <a:t>, </a:t>
            </a:r>
            <a:r>
              <a:rPr lang="ko-KR" altLang="en-US" dirty="0"/>
              <a:t>File Upload</a:t>
            </a:r>
            <a:r>
              <a:rPr lang="en-US" altLang="ko-KR" dirty="0"/>
              <a:t>, </a:t>
            </a:r>
            <a:r>
              <a:rPr lang="ko-KR" altLang="en-US" dirty="0"/>
              <a:t>My File Storage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6421766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mBookViewer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Android E-Book Viewer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C&amp;S, </a:t>
            </a:r>
            <a:r>
              <a:rPr lang="ko-KR" altLang="en-US" dirty="0"/>
              <a:t>Sungdo </a:t>
            </a:r>
            <a:r>
              <a:rPr lang="ko-KR" altLang="en-US" dirty="0" err="1"/>
              <a:t>SoluOne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Android </a:t>
            </a:r>
            <a:r>
              <a:rPr lang="ko-KR" altLang="en-US" dirty="0" err="1"/>
              <a:t>tablet-based</a:t>
            </a:r>
            <a:r>
              <a:rPr lang="ko-KR" altLang="en-US" dirty="0"/>
              <a:t> e-book viewer </a:t>
            </a:r>
            <a:r>
              <a:rPr lang="en-US" altLang="ko-KR" dirty="0"/>
              <a:t>App</a:t>
            </a:r>
            <a:br>
              <a:rPr lang="en-US" altLang="ko-KR" dirty="0"/>
            </a:br>
            <a:r>
              <a:rPr lang="ko-KR" altLang="en-US" dirty="0"/>
              <a:t>Book Download</a:t>
            </a:r>
            <a:r>
              <a:rPr lang="en-US" altLang="ko-KR" dirty="0"/>
              <a:t>, </a:t>
            </a:r>
            <a:r>
              <a:rPr lang="ko-KR" altLang="en-US" dirty="0"/>
              <a:t>Video playback included in book</a:t>
            </a:r>
            <a:r>
              <a:rPr lang="en-US" altLang="ko-KR" dirty="0"/>
              <a:t>, </a:t>
            </a:r>
            <a:r>
              <a:rPr lang="ko-KR" altLang="en-US" dirty="0"/>
              <a:t>Book</a:t>
            </a:r>
            <a:r>
              <a:rPr lang="en-US" altLang="ko-KR" dirty="0"/>
              <a:t>(Zoom In/Out)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0186577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BookPal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 err="1"/>
              <a:t>Ebook</a:t>
            </a:r>
            <a:r>
              <a:rPr lang="en-US" altLang="ko-KR" dirty="0"/>
              <a:t> Viewer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Book Pal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E-book viewer for iPhone and Android phones </a:t>
            </a:r>
            <a:r>
              <a:rPr lang="en-US" altLang="ko-KR" dirty="0"/>
              <a:t>App</a:t>
            </a:r>
            <a:br>
              <a:rPr lang="en-US" altLang="ko-KR" dirty="0"/>
            </a:br>
            <a:r>
              <a:rPr lang="ko-KR" altLang="en-US" dirty="0"/>
              <a:t>Book Download</a:t>
            </a:r>
            <a:r>
              <a:rPr lang="en-US" altLang="ko-KR" dirty="0"/>
              <a:t>, </a:t>
            </a:r>
            <a:r>
              <a:rPr lang="ko-KR" altLang="en-US" dirty="0"/>
              <a:t>Content playback included in book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7687110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Smart Leaflet </a:t>
            </a:r>
            <a:br>
              <a:rPr lang="en-US" altLang="ko-KR" dirty="0"/>
            </a:br>
            <a:r>
              <a:rPr lang="ko-KR" altLang="en-US" dirty="0"/>
              <a:t>Social Marketing App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Key</a:t>
            </a:r>
            <a:r>
              <a:rPr lang="en-US" altLang="ko-KR" dirty="0"/>
              <a:t>)</a:t>
            </a:r>
            <a:r>
              <a:rPr lang="ko-KR" altLang="en-US" dirty="0"/>
              <a:t>Answer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Real-Time Mobile Flyer</a:t>
            </a:r>
            <a:br>
              <a:rPr lang="ko-KR" altLang="en-US" dirty="0"/>
            </a:br>
            <a:r>
              <a:rPr lang="ko-KR" altLang="en-US" dirty="0" err="1"/>
              <a:t>Flyer</a:t>
            </a:r>
            <a:r>
              <a:rPr lang="ko-KR" altLang="en-US" dirty="0"/>
              <a:t> Promotion</a:t>
            </a:r>
            <a:r>
              <a:rPr lang="en-US" altLang="ko-KR" dirty="0"/>
              <a:t>, </a:t>
            </a:r>
            <a:r>
              <a:rPr lang="ko-KR" altLang="en-US" dirty="0"/>
              <a:t>Advertising Support</a:t>
            </a:r>
            <a:r>
              <a:rPr lang="en-US" altLang="ko-KR" dirty="0"/>
              <a:t>, Social </a:t>
            </a:r>
            <a:r>
              <a:rPr lang="ko-KR" altLang="en-US" dirty="0"/>
              <a:t>Marketing</a:t>
            </a:r>
            <a:r>
              <a:rPr lang="en-US" altLang="ko-KR" dirty="0"/>
              <a:t>, </a:t>
            </a:r>
            <a:r>
              <a:rPr lang="ko-KR" altLang="en-US" dirty="0"/>
              <a:t>Event</a:t>
            </a:r>
            <a:r>
              <a:rPr lang="en-US" altLang="ko-KR" dirty="0"/>
              <a:t>, </a:t>
            </a:r>
            <a:r>
              <a:rPr lang="ko-KR" altLang="en-US" dirty="0"/>
              <a:t>Shopping Support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2078438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MAMIS </a:t>
            </a:r>
            <a:br>
              <a:rPr lang="en-US" altLang="ko-KR" dirty="0"/>
            </a:br>
            <a:r>
              <a:rPr lang="ko-KR" altLang="en-US" dirty="0"/>
              <a:t>Accident Response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Korea Coast Guard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MAMIS </a:t>
            </a:r>
            <a:r>
              <a:rPr lang="ko-KR" altLang="en-US" dirty="0"/>
              <a:t>Accident Response </a:t>
            </a:r>
            <a:r>
              <a:rPr lang="en-US" altLang="ko-KR" dirty="0"/>
              <a:t>Application </a:t>
            </a:r>
            <a:r>
              <a:rPr lang="ko-KR" altLang="en-US" dirty="0"/>
              <a:t>Development</a:t>
            </a:r>
            <a:br>
              <a:rPr lang="ko-KR" altLang="en-US" dirty="0"/>
            </a:br>
            <a:r>
              <a:rPr lang="ko-KR" altLang="en-US" dirty="0"/>
              <a:t>Material Information</a:t>
            </a:r>
            <a:r>
              <a:rPr lang="en-US" altLang="ko-KR" dirty="0"/>
              <a:t>, </a:t>
            </a:r>
            <a:r>
              <a:rPr lang="ko-KR" altLang="en-US" dirty="0"/>
              <a:t>Providing functions such as containment methods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621326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Saramin </a:t>
            </a:r>
            <a:br>
              <a:rPr lang="en-US" altLang="ko-KR" dirty="0"/>
            </a:br>
            <a:r>
              <a:rPr lang="ko-KR" altLang="en-US" dirty="0"/>
              <a:t>GeogieOddae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Saramin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F9C1234-6A3C-831C-F5A3-1F1063C9A8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3414154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Tongyang Life Mobile Account Opening 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Tongyang Life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Tongyang Life mobile electronic subscription service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861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CJ </a:t>
            </a:r>
            <a:r>
              <a:rPr lang="ko-KR" altLang="en-US" dirty="0" err="1"/>
              <a:t>DDanDDeok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Development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CJ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An app for taking photos and participating in events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2823818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Responsibilities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Development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Hi Juliet</a:t>
            </a:r>
            <a:r>
              <a:rPr lang="ko-KR" altLang="en-US" dirty="0"/>
              <a:t> 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DCBC96E3-FBCE-F256-7FF9-41AF81323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Social </a:t>
            </a:r>
            <a:r>
              <a:rPr lang="ko-KR" altLang="en-US" dirty="0" err="1"/>
              <a:t>Dating Service</a:t>
            </a:r>
            <a:r>
              <a:rPr lang="ko-KR" altLang="en-US" dirty="0"/>
              <a:t> Hi Juliet </a:t>
            </a:r>
            <a:br>
              <a:rPr lang="ko-KR" altLang="en-US" dirty="0"/>
            </a:br>
            <a:r>
              <a:rPr lang="en-US" altLang="ko-KR" dirty="0"/>
              <a:t>1:1 </a:t>
            </a:r>
            <a:r>
              <a:rPr lang="ko-KR" altLang="en-US" dirty="0"/>
              <a:t>Matching System Introduction </a:t>
            </a:r>
            <a:br>
              <a:rPr lang="ko-KR" altLang="en-US" dirty="0"/>
            </a:br>
            <a:r>
              <a:rPr lang="en-US" altLang="ko-KR" dirty="0"/>
              <a:t>In APP </a:t>
            </a:r>
            <a:r>
              <a:rPr lang="ko-KR" altLang="en-US" dirty="0"/>
              <a:t>Payment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802515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리텐다드">
      <a:majorFont>
        <a:latin typeface="Pretendard ExtraBold"/>
        <a:ea typeface="Pretendard Medium"/>
        <a:cs typeface=""/>
      </a:majorFont>
      <a:minorFont>
        <a:latin typeface="Pretendard"/>
        <a:ea typeface="Pretendard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Pages>134</Pages>
  <Words>7681</Words>
  <Characters>0</Characters>
  <Application>Microsoft Macintosh PowerPoint</Application>
  <DocSecurity>0</DocSecurity>
  <PresentationFormat>A4 용지(210x297mm)</PresentationFormat>
  <Lines>0</Lines>
  <Paragraphs>1882</Paragraphs>
  <Slides>127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127</vt:i4>
      </vt:variant>
    </vt:vector>
  </HeadingPairs>
  <TitlesOfParts>
    <vt:vector size="135" baseType="lpstr">
      <vt:lpstr>Pretendard</vt:lpstr>
      <vt:lpstr>Pretendard ExtraBold</vt:lpstr>
      <vt:lpstr>Pretendard Light</vt:lpstr>
      <vt:lpstr>Pretendard Medium</vt:lpstr>
      <vt:lpstr>Pretendard SemiBold</vt:lpstr>
      <vt:lpstr>Arial</vt:lpstr>
      <vt:lpstr>Segoe UI Black</vt:lpstr>
      <vt:lpstr>Office 테마</vt:lpstr>
      <vt:lpstr>TOSKY BUILDING SYSTEMS BASED ON THE CLOUD</vt:lpstr>
      <vt:lpstr>투스카이를 소개합니다</vt:lpstr>
      <vt:lpstr>투스카이 사업분야</vt:lpstr>
      <vt:lpstr>Public Cloud 기반  시스템 구축 및 유지보수</vt:lpstr>
      <vt:lpstr>AI를 기반으로 하는 지식제공 서비스</vt:lpstr>
      <vt:lpstr>AWS와 공동 진행하는 LPM 프로세스 </vt:lpstr>
      <vt:lpstr>공공 사업 구축 및 유지보수</vt:lpstr>
      <vt:lpstr>Multi LLM 기반의 AI Contents 서비스</vt:lpstr>
      <vt:lpstr>투스카이 서비스 커버리지</vt:lpstr>
      <vt:lpstr>투스카이 서비스 전문성</vt:lpstr>
      <vt:lpstr>PORTFOLIO</vt:lpstr>
      <vt:lpstr>SenseFlow: 소리 및 진동을 비롯한 다양한 센서를 이용한 불량탐지 AI시스템</vt:lpstr>
      <vt:lpstr>현대자동차 BMS시스템: AI를  이용한 브랜드가이드라인  검수 시스템</vt:lpstr>
      <vt:lpstr>MarkNow: Vision AI기반 상표 인식 및 이미지 비교 모델 개발</vt:lpstr>
      <vt:lpstr>Smart Vision AI: IKEA 매장 기반 가구 객체 검출 모델 개발</vt:lpstr>
      <vt:lpstr>AI Traffic Vision: 말레이시아 CCTV 기반 차량 검출 및 교통량 예측</vt:lpstr>
      <vt:lpstr>SmartBus Vision: AI 기반 승·하차 인원 카운트 시스템</vt:lpstr>
      <vt:lpstr>휴먼 ICT  AI Vision 관리시스템  MSA 제작</vt:lpstr>
      <vt:lpstr>우리아이라이프(우아라AI)</vt:lpstr>
      <vt:lpstr>My Speech(AI동영상 제작) 자사 플랫폼 구축</vt:lpstr>
      <vt:lpstr>생성형 동화 shorts  시스템 제작</vt:lpstr>
      <vt:lpstr>울산 교육청 우리 아이  제작</vt:lpstr>
      <vt:lpstr>AI Rounge 서비스 제작</vt:lpstr>
      <vt:lpstr>생성형 컨텐츠 융합 및 생성</vt:lpstr>
      <vt:lpstr>데이터베이스와 다양한 시스템을 기반으로 하는 문서 검색 및 활용</vt:lpstr>
      <vt:lpstr>인공지능 데이터 기반 모델 학습  포털 서비스 제작 </vt:lpstr>
      <vt:lpstr>Dynamic 광고 시스템 제작</vt:lpstr>
      <vt:lpstr>Smart Pet Grinder 시스템 제작</vt:lpstr>
      <vt:lpstr>Property Management System 서비스 제작 </vt:lpstr>
      <vt:lpstr>SANDI 2.0  어플리케이션 서비스 제작 </vt:lpstr>
      <vt:lpstr>SANDI 2.0  비상대피 서비스 제작 </vt:lpstr>
      <vt:lpstr>LIC Refreshment System 서비스 제작 </vt:lpstr>
      <vt:lpstr>롯데 슈퍼 &amp; 마트 통합 발주 시스템 서비스 제작 </vt:lpstr>
      <vt:lpstr>카카오 엔터프라이즈  i-Connect Center  Console 제작/유지보수</vt:lpstr>
      <vt:lpstr>LG전자 DataShare  서비스 제작</vt:lpstr>
      <vt:lpstr>LG 전자 RaaS 프로젝트  구축/유지보수</vt:lpstr>
      <vt:lpstr>Ozys 데이터 레이크 구축</vt:lpstr>
      <vt:lpstr>삼성 엔지니어링 MAP 구축  프로젝트</vt:lpstr>
      <vt:lpstr>스타벅스  사이렌오더  Application 제작</vt:lpstr>
      <vt:lpstr>캐치패션  Serverless 시스템  유지보수</vt:lpstr>
      <vt:lpstr>티머니 온다콜 프로젝트 제작</vt:lpstr>
      <vt:lpstr>IOPE  피부 측정 현장예약  관리시스템 제작/운영</vt:lpstr>
      <vt:lpstr>IOPE  얼굴측정 기반 3D MASK  프로젝트 제작/운영 </vt:lpstr>
      <vt:lpstr>서울도시가스  마케팅상황실 관제 Application 제작</vt:lpstr>
      <vt:lpstr>하엠  e-tag  토탈 솔루션 시스템 </vt:lpstr>
      <vt:lpstr>방사선작업종사자  종합정보시스템</vt:lpstr>
      <vt:lpstr>가이드 유 (GuideU)</vt:lpstr>
      <vt:lpstr>화상 데이팅 App  “심쿵톡”</vt:lpstr>
      <vt:lpstr>카디오 (CARDIO)</vt:lpstr>
      <vt:lpstr>LG오브제컬렉션  (LG Objet Collection)</vt:lpstr>
      <vt:lpstr>리얼 바이</vt:lpstr>
      <vt:lpstr>키키루키 앱 (kikirookie)</vt:lpstr>
      <vt:lpstr>CJ 뷰잉 (CJ Viewing)</vt:lpstr>
      <vt:lpstr>시저 (CESAR)</vt:lpstr>
      <vt:lpstr>설화수 (Sulwhasoo)</vt:lpstr>
      <vt:lpstr>이네이처  천연모델 프로젝트</vt:lpstr>
      <vt:lpstr>VSL  건강보조식품 쇼핑몰</vt:lpstr>
      <vt:lpstr>BS캐피탈  모바일 브랜치</vt:lpstr>
      <vt:lpstr>최창호의 HEALING TIME</vt:lpstr>
      <vt:lpstr>KDB  Moving Branch</vt:lpstr>
      <vt:lpstr>KERIS  Education application</vt:lpstr>
      <vt:lpstr>KTH Smart Baseball  broadcasting</vt:lpstr>
      <vt:lpstr>KT Olleh TV  Now Smart Basketball broadcating</vt:lpstr>
      <vt:lpstr>GICOMS  해양 안전 종합 정보 시스템</vt:lpstr>
      <vt:lpstr>MINI MONEY  미니머니</vt:lpstr>
      <vt:lpstr>MUV 다날</vt:lpstr>
      <vt:lpstr>CERGEM  Cellupedic</vt:lpstr>
      <vt:lpstr>Live Homeshopping  라이브홈쇼핑</vt:lpstr>
      <vt:lpstr>Samwontech  SIMS</vt:lpstr>
      <vt:lpstr>KOVA  TIME SALE</vt:lpstr>
      <vt:lpstr>산업연구원  ISTANS 산업 통계</vt:lpstr>
      <vt:lpstr>SMART LOG</vt:lpstr>
      <vt:lpstr>삼성월렛  보내기/받기 서비스</vt:lpstr>
      <vt:lpstr>킹스인터뷰  영문 ,국문 면접용 어플리케이션</vt:lpstr>
      <vt:lpstr>무주군  문화관광 SNS 제작</vt:lpstr>
      <vt:lpstr>삼성LED  스마트그리드</vt:lpstr>
      <vt:lpstr>Gmarket G magazine</vt:lpstr>
      <vt:lpstr>웅진코웨이 세일즈 툴</vt:lpstr>
      <vt:lpstr>beesket  POS system</vt:lpstr>
      <vt:lpstr>DIOWISETELL  Repot module</vt:lpstr>
      <vt:lpstr>LTAS  Report Module</vt:lpstr>
      <vt:lpstr>마이플톡  myplacetalk API</vt:lpstr>
      <vt:lpstr>SK 텔링크  SEVION</vt:lpstr>
      <vt:lpstr>한샘  모바일 쇼핑몰</vt:lpstr>
      <vt:lpstr>Cloud 컨설팅  윙클  Application 개발</vt:lpstr>
      <vt:lpstr>모바일 맛집 광고Platform  쿠데타 </vt:lpstr>
      <vt:lpstr>우리투자증권  모바일 계좌개설</vt:lpstr>
      <vt:lpstr>WA Player</vt:lpstr>
      <vt:lpstr>ING생명  Mobile Web 제작</vt:lpstr>
      <vt:lpstr>ING생명  모바일 웹 제작(Tablet)</vt:lpstr>
      <vt:lpstr>U+ Box  웹하드 연동</vt:lpstr>
      <vt:lpstr>mBookViewer  안드로이드 전자책 뷰어</vt:lpstr>
      <vt:lpstr>BookPal  Ebook Viewer</vt:lpstr>
      <vt:lpstr>Smart Leaflet  소셜 마케팅 앱</vt:lpstr>
      <vt:lpstr>MAMIS  사고 대응</vt:lpstr>
      <vt:lpstr>사람인  거기어때</vt:lpstr>
      <vt:lpstr>동양생명 모바일 계좌개설  </vt:lpstr>
      <vt:lpstr>CJ 딴떡  Application 개발 </vt:lpstr>
      <vt:lpstr>하이줄리엣  </vt:lpstr>
      <vt:lpstr>CJ  Hello vision Tving</vt:lpstr>
      <vt:lpstr>연합뉴스  터치스크린 작업 </vt:lpstr>
      <vt:lpstr>삼성  테마스토리 개발</vt:lpstr>
      <vt:lpstr>SAMSUNG SDS  인재 관리 시스템 </vt:lpstr>
      <vt:lpstr>SAMSUNG 전자  Theme stroy 개발 </vt:lpstr>
      <vt:lpstr>SKNetworks  Monitoring system</vt:lpstr>
      <vt:lpstr>Uangel  통신요금 상품 설계 </vt:lpstr>
      <vt:lpstr>LG 전자  U-Healthcare 개발 </vt:lpstr>
      <vt:lpstr>LG전자  Smart TV용  SmartGrid</vt:lpstr>
      <vt:lpstr>아리랑TV  news viewer</vt:lpstr>
      <vt:lpstr>GICOMS  Web Sites 개발 </vt:lpstr>
      <vt:lpstr>CGPCS  Web Sites 개발 </vt:lpstr>
      <vt:lpstr>MSC  Web Site 개발 </vt:lpstr>
      <vt:lpstr>KBS 이벤트  페이지 개발 </vt:lpstr>
      <vt:lpstr>올레바이크  사이트 개발</vt:lpstr>
      <vt:lpstr>olleh tv smart </vt:lpstr>
      <vt:lpstr>CIRCLE PUSH</vt:lpstr>
      <vt:lpstr>총회연금재단  웹사이트</vt:lpstr>
      <vt:lpstr>라이브 홈쇼핑  웹사이트</vt:lpstr>
      <vt:lpstr>선박 출입항관리  종합 정보시스템 구축</vt:lpstr>
      <vt:lpstr>Server 모니터링 시스템 (Sevion)</vt:lpstr>
      <vt:lpstr>Event 관리 시스템 (CMS)</vt:lpstr>
      <vt:lpstr>MSC  뇌 유형 검사 관리 시스템 (CMS)</vt:lpstr>
      <vt:lpstr>TimeSale  관리시스템 (CMS) </vt:lpstr>
      <vt:lpstr>병원 진료카드  Push 메시지 관리 시스템 </vt:lpstr>
      <vt:lpstr>QR 코드 디자인</vt:lpstr>
      <vt:lpstr>Kids Warner  Flash Game </vt:lpstr>
      <vt:lpstr>감사합니다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HAZO</dc:creator>
  <cp:lastModifiedBy>병권 유</cp:lastModifiedBy>
  <cp:revision>25</cp:revision>
  <dcterms:modified xsi:type="dcterms:W3CDTF">2025-11-12T04:40:41Z</dcterms:modified>
  <cp:version>10.105.280.55985</cp:version>
</cp:coreProperties>
</file>